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21"/>
  </p:notesMasterIdLst>
  <p:sldIdLst>
    <p:sldId id="296" r:id="rId2"/>
    <p:sldId id="298" r:id="rId3"/>
    <p:sldId id="257" r:id="rId4"/>
    <p:sldId id="300" r:id="rId5"/>
    <p:sldId id="299" r:id="rId6"/>
    <p:sldId id="258" r:id="rId7"/>
    <p:sldId id="301" r:id="rId8"/>
    <p:sldId id="259" r:id="rId9"/>
    <p:sldId id="304" r:id="rId10"/>
    <p:sldId id="303" r:id="rId11"/>
    <p:sldId id="305" r:id="rId12"/>
    <p:sldId id="262" r:id="rId13"/>
    <p:sldId id="263" r:id="rId14"/>
    <p:sldId id="264" r:id="rId15"/>
    <p:sldId id="265" r:id="rId16"/>
    <p:sldId id="306" r:id="rId17"/>
    <p:sldId id="307" r:id="rId18"/>
    <p:sldId id="309" r:id="rId19"/>
    <p:sldId id="30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100"/>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6"/>
    <p:restoredTop sz="94687"/>
  </p:normalViewPr>
  <p:slideViewPr>
    <p:cSldViewPr snapToGrid="0">
      <p:cViewPr varScale="1">
        <p:scale>
          <a:sx n="121" d="100"/>
          <a:sy n="121" d="100"/>
        </p:scale>
        <p:origin x="5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23BBC-386E-FF45-AA13-6534FE97AEA2}" type="datetimeFigureOut">
              <a:rPr lang="en-CH" smtClean="0"/>
              <a:t>10.09.2024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FC3E2-7C77-0241-AF83-25BD92045603}" type="slidenum">
              <a:rPr lang="en-CH" smtClean="0"/>
              <a:t>‹#›</a:t>
            </a:fld>
            <a:endParaRPr lang="en-CH"/>
          </a:p>
        </p:txBody>
      </p:sp>
    </p:spTree>
    <p:extLst>
      <p:ext uri="{BB962C8B-B14F-4D97-AF65-F5344CB8AC3E}">
        <p14:creationId xmlns:p14="http://schemas.microsoft.com/office/powerpoint/2010/main" val="104522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FC3E2-7C77-0241-AF83-25BD92045603}" type="slidenum">
              <a:rPr lang="en-CH" smtClean="0"/>
              <a:t>6</a:t>
            </a:fld>
            <a:endParaRPr lang="en-CH"/>
          </a:p>
        </p:txBody>
      </p:sp>
    </p:spTree>
    <p:extLst>
      <p:ext uri="{BB962C8B-B14F-4D97-AF65-F5344CB8AC3E}">
        <p14:creationId xmlns:p14="http://schemas.microsoft.com/office/powerpoint/2010/main" val="175913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7994DD5-D004-714E-83F3-33A5BF3DF3A6}" type="datetime1">
              <a:rPr lang="de-CH" smtClean="0"/>
              <a:t>10.09.24</a:t>
            </a:fld>
            <a:endParaRPr lang="en-CH"/>
          </a:p>
        </p:txBody>
      </p:sp>
      <p:sp>
        <p:nvSpPr>
          <p:cNvPr id="5" name="Footer Placeholder 4"/>
          <p:cNvSpPr>
            <a:spLocks noGrp="1"/>
          </p:cNvSpPr>
          <p:nvPr>
            <p:ph type="ftr" sz="quarter" idx="11"/>
          </p:nvPr>
        </p:nvSpPr>
        <p:spPr/>
        <p:txBody>
          <a:bodyPr/>
          <a:lstStyle/>
          <a:p>
            <a:endParaRPr lang="en-CH"/>
          </a:p>
        </p:txBody>
      </p:sp>
      <p:sp>
        <p:nvSpPr>
          <p:cNvPr id="8" name="Slide Number Placeholder 5">
            <a:extLst>
              <a:ext uri="{FF2B5EF4-FFF2-40B4-BE49-F238E27FC236}">
                <a16:creationId xmlns:a16="http://schemas.microsoft.com/office/drawing/2014/main" id="{9A342F7D-3C11-C34A-9C23-88963951507C}"/>
              </a:ext>
            </a:extLst>
          </p:cNvPr>
          <p:cNvSpPr>
            <a:spLocks noGrp="1"/>
          </p:cNvSpPr>
          <p:nvPr>
            <p:ph type="sldNum" sz="quarter" idx="12"/>
          </p:nvPr>
        </p:nvSpPr>
        <p:spPr>
          <a:xfrm>
            <a:off x="11163816" y="6130814"/>
            <a:ext cx="683339" cy="365125"/>
          </a:xfr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167968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219F217-2CFC-0C46-883D-A8785AA491F5}" type="datetime1">
              <a:rPr lang="de-CH" smtClean="0"/>
              <a:t>10.09.24</a:t>
            </a:fld>
            <a:endParaRPr lang="en-CH"/>
          </a:p>
        </p:txBody>
      </p:sp>
      <p:sp>
        <p:nvSpPr>
          <p:cNvPr id="5" name="Footer Placeholder 4"/>
          <p:cNvSpPr>
            <a:spLocks noGrp="1"/>
          </p:cNvSpPr>
          <p:nvPr>
            <p:ph type="ftr" sz="quarter" idx="11"/>
          </p:nvPr>
        </p:nvSpPr>
        <p:spPr/>
        <p:txBody>
          <a:bodyPr/>
          <a:lstStyle/>
          <a:p>
            <a:endParaRPr lang="en-CH"/>
          </a:p>
        </p:txBody>
      </p:sp>
      <p:sp>
        <p:nvSpPr>
          <p:cNvPr id="7" name="Slide Number Placeholder 5">
            <a:extLst>
              <a:ext uri="{FF2B5EF4-FFF2-40B4-BE49-F238E27FC236}">
                <a16:creationId xmlns:a16="http://schemas.microsoft.com/office/drawing/2014/main" id="{3EA389B9-CCDB-9F98-7DCA-DB73D901F0C5}"/>
              </a:ext>
            </a:extLst>
          </p:cNvPr>
          <p:cNvSpPr>
            <a:spLocks noGrp="1"/>
          </p:cNvSpPr>
          <p:nvPr>
            <p:ph type="sldNum" sz="quarter" idx="12"/>
          </p:nvPr>
        </p:nvSpPr>
        <p:spPr>
          <a:xfrm>
            <a:off x="11163816" y="6130814"/>
            <a:ext cx="683339" cy="365125"/>
          </a:xfr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28999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C3D88C5-32FF-3A4A-8C34-8FCCF4893B53}" type="datetime1">
              <a:rPr lang="de-CH" smtClean="0"/>
              <a:t>10.09.24</a:t>
            </a:fld>
            <a:endParaRPr lang="en-CH"/>
          </a:p>
        </p:txBody>
      </p:sp>
      <p:sp>
        <p:nvSpPr>
          <p:cNvPr id="5" name="Footer Placeholder 4"/>
          <p:cNvSpPr>
            <a:spLocks noGrp="1"/>
          </p:cNvSpPr>
          <p:nvPr>
            <p:ph type="ftr" sz="quarter" idx="11"/>
          </p:nvPr>
        </p:nvSpPr>
        <p:spPr/>
        <p:txBody>
          <a:bodyPr/>
          <a:lstStyle/>
          <a:p>
            <a:endParaRPr lang="en-CH"/>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7" name="Slide Number Placeholder 5">
            <a:extLst>
              <a:ext uri="{FF2B5EF4-FFF2-40B4-BE49-F238E27FC236}">
                <a16:creationId xmlns:a16="http://schemas.microsoft.com/office/drawing/2014/main" id="{B5800F2E-3E48-5209-4BB2-E03670D1A1D2}"/>
              </a:ext>
            </a:extLst>
          </p:cNvPr>
          <p:cNvSpPr>
            <a:spLocks noGrp="1"/>
          </p:cNvSpPr>
          <p:nvPr>
            <p:ph type="sldNum" sz="quarter" idx="12"/>
          </p:nvPr>
        </p:nvSpPr>
        <p:spPr>
          <a:xfrm>
            <a:off x="11163816" y="6130814"/>
            <a:ext cx="683339" cy="365125"/>
          </a:xfr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1943009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2B9C80-5D73-5A4D-A119-DB0B86A03702}" type="datetime1">
              <a:rPr lang="de-CH" smtClean="0"/>
              <a:t>10.09.24</a:t>
            </a:fld>
            <a:endParaRPr lang="en-CH"/>
          </a:p>
        </p:txBody>
      </p:sp>
      <p:sp>
        <p:nvSpPr>
          <p:cNvPr id="5" name="Footer Placeholder 4"/>
          <p:cNvSpPr>
            <a:spLocks noGrp="1"/>
          </p:cNvSpPr>
          <p:nvPr>
            <p:ph type="ftr" sz="quarter" idx="11"/>
          </p:nvPr>
        </p:nvSpPr>
        <p:spPr/>
        <p:txBody>
          <a:bodyPr/>
          <a:lstStyle/>
          <a:p>
            <a:endParaRPr lang="en-CH"/>
          </a:p>
        </p:txBody>
      </p:sp>
      <p:sp>
        <p:nvSpPr>
          <p:cNvPr id="7" name="Slide Number Placeholder 5">
            <a:extLst>
              <a:ext uri="{FF2B5EF4-FFF2-40B4-BE49-F238E27FC236}">
                <a16:creationId xmlns:a16="http://schemas.microsoft.com/office/drawing/2014/main" id="{64469F67-6FD8-8289-828F-498F41768F8F}"/>
              </a:ext>
            </a:extLst>
          </p:cNvPr>
          <p:cNvSpPr>
            <a:spLocks noGrp="1"/>
          </p:cNvSpPr>
          <p:nvPr>
            <p:ph type="sldNum" sz="quarter" idx="12"/>
          </p:nvPr>
        </p:nvSpPr>
        <p:spPr>
          <a:xfrm>
            <a:off x="11163816" y="6130814"/>
            <a:ext cx="683339" cy="365125"/>
          </a:xfr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2234401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5B7DE80-DEF6-294B-8B9B-5AED6211F11C}" type="datetime1">
              <a:rPr lang="de-CH" smtClean="0"/>
              <a:t>10.09.24</a:t>
            </a:fld>
            <a:endParaRPr lang="en-CH"/>
          </a:p>
        </p:txBody>
      </p:sp>
      <p:sp>
        <p:nvSpPr>
          <p:cNvPr id="5" name="Footer Placeholder 4"/>
          <p:cNvSpPr>
            <a:spLocks noGrp="1"/>
          </p:cNvSpPr>
          <p:nvPr>
            <p:ph type="ftr" sz="quarter" idx="11"/>
          </p:nvPr>
        </p:nvSpPr>
        <p:spPr/>
        <p:txBody>
          <a:bodyPr/>
          <a:lstStyle/>
          <a:p>
            <a:endParaRPr lang="en-CH"/>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5">
            <a:extLst>
              <a:ext uri="{FF2B5EF4-FFF2-40B4-BE49-F238E27FC236}">
                <a16:creationId xmlns:a16="http://schemas.microsoft.com/office/drawing/2014/main" id="{A8F5FBBE-60AD-257E-8196-E9B758DAFB29}"/>
              </a:ext>
            </a:extLst>
          </p:cNvPr>
          <p:cNvSpPr>
            <a:spLocks noGrp="1"/>
          </p:cNvSpPr>
          <p:nvPr>
            <p:ph type="sldNum" sz="quarter" idx="12"/>
          </p:nvPr>
        </p:nvSpPr>
        <p:spPr>
          <a:xfrm>
            <a:off x="11163816" y="6130814"/>
            <a:ext cx="683339" cy="365125"/>
          </a:xfr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204953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1B7C98E-F8D4-3041-8EED-C29F04C647F4}" type="datetime1">
              <a:rPr lang="de-CH" smtClean="0"/>
              <a:t>10.09.24</a:t>
            </a:fld>
            <a:endParaRPr lang="en-CH"/>
          </a:p>
        </p:txBody>
      </p:sp>
      <p:sp>
        <p:nvSpPr>
          <p:cNvPr id="5" name="Footer Placeholder 4"/>
          <p:cNvSpPr>
            <a:spLocks noGrp="1"/>
          </p:cNvSpPr>
          <p:nvPr>
            <p:ph type="ftr" sz="quarter" idx="11"/>
          </p:nvPr>
        </p:nvSpPr>
        <p:spPr/>
        <p:txBody>
          <a:bodyPr/>
          <a:lstStyle/>
          <a:p>
            <a:endParaRPr lang="en-CH"/>
          </a:p>
        </p:txBody>
      </p:sp>
      <p:sp>
        <p:nvSpPr>
          <p:cNvPr id="7" name="Slide Number Placeholder 5">
            <a:extLst>
              <a:ext uri="{FF2B5EF4-FFF2-40B4-BE49-F238E27FC236}">
                <a16:creationId xmlns:a16="http://schemas.microsoft.com/office/drawing/2014/main" id="{39460161-BB93-618C-C9B5-76051AA0B781}"/>
              </a:ext>
            </a:extLst>
          </p:cNvPr>
          <p:cNvSpPr>
            <a:spLocks noGrp="1"/>
          </p:cNvSpPr>
          <p:nvPr>
            <p:ph type="sldNum" sz="quarter" idx="12"/>
          </p:nvPr>
        </p:nvSpPr>
        <p:spPr>
          <a:xfrm>
            <a:off x="11163816" y="6130814"/>
            <a:ext cx="683339" cy="365125"/>
          </a:xfr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2246570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D01395-8917-B14D-AB3D-6438E90AF2B4}" type="datetime1">
              <a:rPr lang="de-CH" smtClean="0"/>
              <a:t>10.09.24</a:t>
            </a:fld>
            <a:endParaRPr lang="en-CH"/>
          </a:p>
        </p:txBody>
      </p:sp>
      <p:sp>
        <p:nvSpPr>
          <p:cNvPr id="5" name="Footer Placeholder 4"/>
          <p:cNvSpPr>
            <a:spLocks noGrp="1"/>
          </p:cNvSpPr>
          <p:nvPr>
            <p:ph type="ftr" sz="quarter" idx="11"/>
          </p:nvPr>
        </p:nvSpPr>
        <p:spPr/>
        <p:txBody>
          <a:bodyPr/>
          <a:lstStyle/>
          <a:p>
            <a:endParaRPr lang="en-CH"/>
          </a:p>
        </p:txBody>
      </p:sp>
      <p:sp>
        <p:nvSpPr>
          <p:cNvPr id="7" name="Slide Number Placeholder 5">
            <a:extLst>
              <a:ext uri="{FF2B5EF4-FFF2-40B4-BE49-F238E27FC236}">
                <a16:creationId xmlns:a16="http://schemas.microsoft.com/office/drawing/2014/main" id="{3AB4F2F5-1B7B-284A-A6E9-98C5AE810867}"/>
              </a:ext>
            </a:extLst>
          </p:cNvPr>
          <p:cNvSpPr>
            <a:spLocks noGrp="1"/>
          </p:cNvSpPr>
          <p:nvPr>
            <p:ph type="sldNum" sz="quarter" idx="12"/>
          </p:nvPr>
        </p:nvSpPr>
        <p:spPr>
          <a:xfrm>
            <a:off x="11163816" y="6130814"/>
            <a:ext cx="683339" cy="365125"/>
          </a:xfr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45394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D677EE5-4F8E-624F-9112-7798B9C27C3F}" type="datetime1">
              <a:rPr lang="de-CH" smtClean="0"/>
              <a:t>10.09.24</a:t>
            </a:fld>
            <a:endParaRPr lang="en-CH"/>
          </a:p>
        </p:txBody>
      </p:sp>
      <p:sp>
        <p:nvSpPr>
          <p:cNvPr id="5" name="Footer Placeholder 4"/>
          <p:cNvSpPr>
            <a:spLocks noGrp="1"/>
          </p:cNvSpPr>
          <p:nvPr>
            <p:ph type="ftr" sz="quarter" idx="11"/>
          </p:nvPr>
        </p:nvSpPr>
        <p:spPr/>
        <p:txBody>
          <a:bodyPr/>
          <a:lstStyle/>
          <a:p>
            <a:endParaRPr lang="en-CH"/>
          </a:p>
        </p:txBody>
      </p:sp>
      <p:sp>
        <p:nvSpPr>
          <p:cNvPr id="7" name="Slide Number Placeholder 5">
            <a:extLst>
              <a:ext uri="{FF2B5EF4-FFF2-40B4-BE49-F238E27FC236}">
                <a16:creationId xmlns:a16="http://schemas.microsoft.com/office/drawing/2014/main" id="{A130856F-A701-BBC9-3843-4DF916C05F24}"/>
              </a:ext>
            </a:extLst>
          </p:cNvPr>
          <p:cNvSpPr>
            <a:spLocks noGrp="1"/>
          </p:cNvSpPr>
          <p:nvPr>
            <p:ph type="sldNum" sz="quarter" idx="12"/>
          </p:nvPr>
        </p:nvSpPr>
        <p:spPr>
          <a:xfrm>
            <a:off x="11163816" y="6130814"/>
            <a:ext cx="683339" cy="365125"/>
          </a:xfr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227465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548B7B-8C75-624F-8657-3D0DF1BD3B2D}" type="datetime1">
              <a:rPr lang="de-CH" smtClean="0"/>
              <a:t>10.09.24</a:t>
            </a:fld>
            <a:endParaRPr lang="en-CH"/>
          </a:p>
        </p:txBody>
      </p:sp>
      <p:sp>
        <p:nvSpPr>
          <p:cNvPr id="5" name="Footer Placeholder 4"/>
          <p:cNvSpPr>
            <a:spLocks noGrp="1"/>
          </p:cNvSpPr>
          <p:nvPr>
            <p:ph type="ftr" sz="quarter" idx="11"/>
          </p:nvPr>
        </p:nvSpPr>
        <p:spPr/>
        <p:txBody>
          <a:bodyPr/>
          <a:lstStyle/>
          <a:p>
            <a:endParaRPr lang="en-CH"/>
          </a:p>
        </p:txBody>
      </p:sp>
      <p:sp>
        <p:nvSpPr>
          <p:cNvPr id="7" name="Slide Number Placeholder 5">
            <a:extLst>
              <a:ext uri="{FF2B5EF4-FFF2-40B4-BE49-F238E27FC236}">
                <a16:creationId xmlns:a16="http://schemas.microsoft.com/office/drawing/2014/main" id="{6AB12286-C395-7423-11D1-3E8A0973896C}"/>
              </a:ext>
            </a:extLst>
          </p:cNvPr>
          <p:cNvSpPr>
            <a:spLocks noGrp="1"/>
          </p:cNvSpPr>
          <p:nvPr>
            <p:ph type="sldNum" sz="quarter" idx="12"/>
          </p:nvPr>
        </p:nvSpPr>
        <p:spPr>
          <a:xfrm>
            <a:off x="11163816" y="6130814"/>
            <a:ext cx="683339" cy="365125"/>
          </a:xfrm>
          <a:prstGeom prst="rect">
            <a:avLst/>
          </a:prstGeo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56397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D610C13-CD97-D84C-BF21-7FCB5A0C8392}" type="datetime1">
              <a:rPr lang="de-CH" smtClean="0"/>
              <a:t>10.09.24</a:t>
            </a:fld>
            <a:endParaRPr lang="en-CH"/>
          </a:p>
        </p:txBody>
      </p:sp>
      <p:sp>
        <p:nvSpPr>
          <p:cNvPr id="5" name="Footer Placeholder 4"/>
          <p:cNvSpPr>
            <a:spLocks noGrp="1"/>
          </p:cNvSpPr>
          <p:nvPr>
            <p:ph type="ftr" sz="quarter" idx="11"/>
          </p:nvPr>
        </p:nvSpPr>
        <p:spPr/>
        <p:txBody>
          <a:bodyPr/>
          <a:lstStyle/>
          <a:p>
            <a:endParaRPr lang="en-CH"/>
          </a:p>
        </p:txBody>
      </p:sp>
      <p:sp>
        <p:nvSpPr>
          <p:cNvPr id="7" name="Slide Number Placeholder 5">
            <a:extLst>
              <a:ext uri="{FF2B5EF4-FFF2-40B4-BE49-F238E27FC236}">
                <a16:creationId xmlns:a16="http://schemas.microsoft.com/office/drawing/2014/main" id="{45D2EA64-0272-6048-8FF9-6312CAF60976}"/>
              </a:ext>
            </a:extLst>
          </p:cNvPr>
          <p:cNvSpPr>
            <a:spLocks noGrp="1"/>
          </p:cNvSpPr>
          <p:nvPr>
            <p:ph type="sldNum" sz="quarter" idx="12"/>
          </p:nvPr>
        </p:nvSpPr>
        <p:spPr>
          <a:xfrm>
            <a:off x="11163816" y="6130814"/>
            <a:ext cx="683339" cy="365125"/>
          </a:xfr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302519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294659A-B232-6744-9640-01CF2FCC8904}" type="datetime1">
              <a:rPr lang="de-CH" smtClean="0"/>
              <a:t>10.09.24</a:t>
            </a:fld>
            <a:endParaRPr lang="en-CH"/>
          </a:p>
        </p:txBody>
      </p:sp>
      <p:sp>
        <p:nvSpPr>
          <p:cNvPr id="6" name="Footer Placeholder 5"/>
          <p:cNvSpPr>
            <a:spLocks noGrp="1"/>
          </p:cNvSpPr>
          <p:nvPr>
            <p:ph type="ftr" sz="quarter" idx="11"/>
          </p:nvPr>
        </p:nvSpPr>
        <p:spPr/>
        <p:txBody>
          <a:bodyPr/>
          <a:lstStyle/>
          <a:p>
            <a:endParaRPr lang="en-CH"/>
          </a:p>
        </p:txBody>
      </p:sp>
      <p:sp>
        <p:nvSpPr>
          <p:cNvPr id="8" name="Slide Number Placeholder 5">
            <a:extLst>
              <a:ext uri="{FF2B5EF4-FFF2-40B4-BE49-F238E27FC236}">
                <a16:creationId xmlns:a16="http://schemas.microsoft.com/office/drawing/2014/main" id="{CDCC59E7-D43B-2096-B1E7-4818B639AB2A}"/>
              </a:ext>
            </a:extLst>
          </p:cNvPr>
          <p:cNvSpPr>
            <a:spLocks noGrp="1"/>
          </p:cNvSpPr>
          <p:nvPr>
            <p:ph type="sldNum" sz="quarter" idx="12"/>
          </p:nvPr>
        </p:nvSpPr>
        <p:spPr>
          <a:xfrm>
            <a:off x="11163816" y="6130814"/>
            <a:ext cx="683339" cy="365125"/>
          </a:xfr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211516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772B057-0436-874F-BAD2-120BCB88B8DC}" type="datetime1">
              <a:rPr lang="de-CH" smtClean="0"/>
              <a:t>10.09.24</a:t>
            </a:fld>
            <a:endParaRPr lang="en-CH"/>
          </a:p>
        </p:txBody>
      </p:sp>
      <p:sp>
        <p:nvSpPr>
          <p:cNvPr id="8" name="Footer Placeholder 7"/>
          <p:cNvSpPr>
            <a:spLocks noGrp="1"/>
          </p:cNvSpPr>
          <p:nvPr>
            <p:ph type="ftr" sz="quarter" idx="11"/>
          </p:nvPr>
        </p:nvSpPr>
        <p:spPr/>
        <p:txBody>
          <a:bodyPr/>
          <a:lstStyle/>
          <a:p>
            <a:endParaRPr lang="en-CH"/>
          </a:p>
        </p:txBody>
      </p:sp>
      <p:sp>
        <p:nvSpPr>
          <p:cNvPr id="10" name="Slide Number Placeholder 5">
            <a:extLst>
              <a:ext uri="{FF2B5EF4-FFF2-40B4-BE49-F238E27FC236}">
                <a16:creationId xmlns:a16="http://schemas.microsoft.com/office/drawing/2014/main" id="{3F32CD36-3668-90E8-E3BC-3D9BAE5C6B49}"/>
              </a:ext>
            </a:extLst>
          </p:cNvPr>
          <p:cNvSpPr>
            <a:spLocks noGrp="1"/>
          </p:cNvSpPr>
          <p:nvPr>
            <p:ph type="sldNum" sz="quarter" idx="12"/>
          </p:nvPr>
        </p:nvSpPr>
        <p:spPr>
          <a:xfrm>
            <a:off x="11163816" y="6130814"/>
            <a:ext cx="683339" cy="365125"/>
          </a:xfr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889944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7959ECB-EBF1-714C-9C7D-B92062B64588}" type="datetime1">
              <a:rPr lang="de-CH" smtClean="0"/>
              <a:t>10.09.24</a:t>
            </a:fld>
            <a:endParaRPr lang="en-CH"/>
          </a:p>
        </p:txBody>
      </p:sp>
      <p:sp>
        <p:nvSpPr>
          <p:cNvPr id="4" name="Footer Placeholder 3"/>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2A6F02A9-DC19-A567-6B4B-148616370EA2}"/>
              </a:ext>
            </a:extLst>
          </p:cNvPr>
          <p:cNvSpPr>
            <a:spLocks noGrp="1"/>
          </p:cNvSpPr>
          <p:nvPr>
            <p:ph type="sldNum" sz="quarter" idx="12"/>
          </p:nvPr>
        </p:nvSpPr>
        <p:spPr>
          <a:xfrm>
            <a:off x="11163816" y="6130814"/>
            <a:ext cx="683339" cy="365125"/>
          </a:xfr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3653289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38661-9AEC-E444-9570-28ACAF57B52E}" type="datetime1">
              <a:rPr lang="de-CH" smtClean="0"/>
              <a:t>10.09.24</a:t>
            </a:fld>
            <a:endParaRPr lang="en-CH"/>
          </a:p>
        </p:txBody>
      </p:sp>
      <p:sp>
        <p:nvSpPr>
          <p:cNvPr id="3" name="Footer Placeholder 2"/>
          <p:cNvSpPr>
            <a:spLocks noGrp="1"/>
          </p:cNvSpPr>
          <p:nvPr>
            <p:ph type="ftr" sz="quarter" idx="11"/>
          </p:nvPr>
        </p:nvSpPr>
        <p:spPr/>
        <p:txBody>
          <a:bodyPr/>
          <a:lstStyle/>
          <a:p>
            <a:endParaRPr lang="en-CH"/>
          </a:p>
        </p:txBody>
      </p:sp>
      <p:sp>
        <p:nvSpPr>
          <p:cNvPr id="5" name="Slide Number Placeholder 5">
            <a:extLst>
              <a:ext uri="{FF2B5EF4-FFF2-40B4-BE49-F238E27FC236}">
                <a16:creationId xmlns:a16="http://schemas.microsoft.com/office/drawing/2014/main" id="{F7ED3636-4F77-6DC8-1F37-29FC2508F3D2}"/>
              </a:ext>
            </a:extLst>
          </p:cNvPr>
          <p:cNvSpPr>
            <a:spLocks noGrp="1"/>
          </p:cNvSpPr>
          <p:nvPr>
            <p:ph type="sldNum" sz="quarter" idx="12"/>
          </p:nvPr>
        </p:nvSpPr>
        <p:spPr>
          <a:xfrm>
            <a:off x="11163816" y="6130814"/>
            <a:ext cx="683339" cy="365125"/>
          </a:xfr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108296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F4B470D-1C1F-8E4A-9245-DF9119E3BB4D}" type="datetime1">
              <a:rPr lang="de-CH" smtClean="0"/>
              <a:t>10.09.24</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a:xfrm>
            <a:off x="11163816" y="6041362"/>
            <a:ext cx="683339" cy="365125"/>
          </a:xfrm>
          <a:prstGeom prst="rect">
            <a:avLst/>
          </a:prstGeom>
        </p:spPr>
        <p:txBody>
          <a:bodyPr/>
          <a:lstStyle/>
          <a:p>
            <a:fld id="{D485A224-C8F8-924C-92B9-D7CED1938AD0}" type="slidenum">
              <a:rPr lang="en-CH" smtClean="0"/>
              <a:t>‹#›</a:t>
            </a:fld>
            <a:endParaRPr lang="en-CH"/>
          </a:p>
        </p:txBody>
      </p:sp>
    </p:spTree>
    <p:extLst>
      <p:ext uri="{BB962C8B-B14F-4D97-AF65-F5344CB8AC3E}">
        <p14:creationId xmlns:p14="http://schemas.microsoft.com/office/powerpoint/2010/main" val="2776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E818F09-E09B-C649-823C-229D225230FC}" type="datetime1">
              <a:rPr lang="de-CH" smtClean="0"/>
              <a:t>10.09.24</a:t>
            </a:fld>
            <a:endParaRPr lang="en-CH"/>
          </a:p>
        </p:txBody>
      </p:sp>
      <p:sp>
        <p:nvSpPr>
          <p:cNvPr id="6" name="Footer Placeholder 5"/>
          <p:cNvSpPr>
            <a:spLocks noGrp="1"/>
          </p:cNvSpPr>
          <p:nvPr>
            <p:ph type="ftr" sz="quarter" idx="11"/>
          </p:nvPr>
        </p:nvSpPr>
        <p:spPr/>
        <p:txBody>
          <a:bodyPr/>
          <a:lstStyle/>
          <a:p>
            <a:endParaRPr lang="en-CH"/>
          </a:p>
        </p:txBody>
      </p:sp>
      <p:sp>
        <p:nvSpPr>
          <p:cNvPr id="8" name="Slide Number Placeholder 5">
            <a:extLst>
              <a:ext uri="{FF2B5EF4-FFF2-40B4-BE49-F238E27FC236}">
                <a16:creationId xmlns:a16="http://schemas.microsoft.com/office/drawing/2014/main" id="{068530CC-372B-1A54-69F4-6D4DF07721F6}"/>
              </a:ext>
            </a:extLst>
          </p:cNvPr>
          <p:cNvSpPr>
            <a:spLocks noGrp="1"/>
          </p:cNvSpPr>
          <p:nvPr>
            <p:ph type="sldNum" sz="quarter" idx="12"/>
          </p:nvPr>
        </p:nvSpPr>
        <p:spPr>
          <a:xfrm>
            <a:off x="11163816" y="6130814"/>
            <a:ext cx="683339" cy="365125"/>
          </a:xfr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374417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5291" y="-8467"/>
            <a:ext cx="12194116" cy="6866467"/>
            <a:chOff x="-5291" y="-8467"/>
            <a:chExt cx="12194116" cy="6866467"/>
          </a:xfrm>
        </p:grpSpPr>
        <p:cxnSp>
          <p:nvCxnSpPr>
            <p:cNvPr id="20" name="Straight Connector 19"/>
            <p:cNvCxnSpPr>
              <a:cxnSpLocks/>
            </p:cNvCxnSpPr>
            <p:nvPr/>
          </p:nvCxnSpPr>
          <p:spPr>
            <a:xfrm>
              <a:off x="10908657" y="0"/>
              <a:ext cx="78868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10908657" y="3681413"/>
              <a:ext cx="12801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11505486" y="-8467"/>
              <a:ext cx="68333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Isosceles Triangle 28"/>
            <p:cNvSpPr/>
            <p:nvPr/>
          </p:nvSpPr>
          <p:spPr>
            <a:xfrm>
              <a:off x="-5291" y="4013200"/>
              <a:ext cx="448733" cy="2844800"/>
            </a:xfrm>
            <a:prstGeom prst="triangle">
              <a:avLst>
                <a:gd name="adj" fmla="val 0"/>
              </a:avLst>
            </a:prstGeom>
            <a:solidFill>
              <a:schemeClr val="accent1">
                <a:alpha val="53579"/>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678C49-5994-F144-ADA5-4F472998EB73}" type="datetime1">
              <a:rPr lang="de-CH" smtClean="0"/>
              <a:t>10.09.24</a:t>
            </a:fld>
            <a:endParaRPr lang="en-CH"/>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H"/>
          </a:p>
        </p:txBody>
      </p:sp>
      <p:sp>
        <p:nvSpPr>
          <p:cNvPr id="10" name="Slide Number Placeholder 5">
            <a:extLst>
              <a:ext uri="{FF2B5EF4-FFF2-40B4-BE49-F238E27FC236}">
                <a16:creationId xmlns:a16="http://schemas.microsoft.com/office/drawing/2014/main" id="{964AB08E-90C6-8D83-7074-877EDA1EBCFA}"/>
              </a:ext>
            </a:extLst>
          </p:cNvPr>
          <p:cNvSpPr>
            <a:spLocks noGrp="1"/>
          </p:cNvSpPr>
          <p:nvPr>
            <p:ph type="sldNum" sz="quarter" idx="4"/>
          </p:nvPr>
        </p:nvSpPr>
        <p:spPr>
          <a:xfrm>
            <a:off x="11163816" y="6130814"/>
            <a:ext cx="683339" cy="365125"/>
          </a:xfrm>
          <a:prstGeom prst="rect">
            <a:avLst/>
          </a:prstGeom>
        </p:spPr>
        <p:txBody>
          <a:bodyPr/>
          <a:lstStyle>
            <a:lvl1pPr>
              <a:defRPr sz="2200" b="0">
                <a:solidFill>
                  <a:schemeClr val="bg1"/>
                </a:solidFill>
              </a:defRPr>
            </a:lvl1pPr>
          </a:lstStyle>
          <a:p>
            <a:fld id="{D485A224-C8F8-924C-92B9-D7CED1938AD0}" type="slidenum">
              <a:rPr lang="en-CH" smtClean="0"/>
              <a:pPr/>
              <a:t>‹#›</a:t>
            </a:fld>
            <a:r>
              <a:rPr lang="en-CH" dirty="0"/>
              <a:t>.</a:t>
            </a:r>
          </a:p>
        </p:txBody>
      </p:sp>
    </p:spTree>
    <p:extLst>
      <p:ext uri="{BB962C8B-B14F-4D97-AF65-F5344CB8AC3E}">
        <p14:creationId xmlns:p14="http://schemas.microsoft.com/office/powerpoint/2010/main" val="6623958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black logo&#10;&#10;Description automatically generated">
            <a:extLst>
              <a:ext uri="{FF2B5EF4-FFF2-40B4-BE49-F238E27FC236}">
                <a16:creationId xmlns:a16="http://schemas.microsoft.com/office/drawing/2014/main" id="{864EA107-9505-D1D8-3A9C-7B8C9738CC2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100000"/>
                    </a14:imgEffect>
                  </a14:imgLayer>
                </a14:imgProps>
              </a:ext>
            </a:extLst>
          </a:blip>
          <a:stretch>
            <a:fillRect/>
          </a:stretch>
        </p:blipFill>
        <p:spPr>
          <a:xfrm>
            <a:off x="10156590" y="338369"/>
            <a:ext cx="1759062" cy="509770"/>
          </a:xfrm>
          <a:prstGeom prst="rect">
            <a:avLst/>
          </a:prstGeom>
        </p:spPr>
      </p:pic>
      <p:sp>
        <p:nvSpPr>
          <p:cNvPr id="10" name="Slide Number Placeholder 9">
            <a:extLst>
              <a:ext uri="{FF2B5EF4-FFF2-40B4-BE49-F238E27FC236}">
                <a16:creationId xmlns:a16="http://schemas.microsoft.com/office/drawing/2014/main" id="{A42A8B86-00BC-24D4-FDBF-41CAD08A6C61}"/>
              </a:ext>
            </a:extLst>
          </p:cNvPr>
          <p:cNvSpPr>
            <a:spLocks noGrp="1"/>
          </p:cNvSpPr>
          <p:nvPr>
            <p:ph type="sldNum" sz="quarter" idx="12"/>
          </p:nvPr>
        </p:nvSpPr>
        <p:spPr>
          <a:xfrm>
            <a:off x="11163816" y="6130814"/>
            <a:ext cx="683339" cy="365125"/>
          </a:xfrm>
        </p:spPr>
        <p:txBody>
          <a:bodyPr/>
          <a:lstStyle/>
          <a:p>
            <a:fld id="{D485A224-C8F8-924C-92B9-D7CED1938AD0}" type="slidenum">
              <a:rPr lang="en-CH" smtClean="0"/>
              <a:t>1</a:t>
            </a:fld>
            <a:endParaRPr lang="en-CH"/>
          </a:p>
        </p:txBody>
      </p:sp>
      <p:sp>
        <p:nvSpPr>
          <p:cNvPr id="3" name="TextBox 2">
            <a:extLst>
              <a:ext uri="{FF2B5EF4-FFF2-40B4-BE49-F238E27FC236}">
                <a16:creationId xmlns:a16="http://schemas.microsoft.com/office/drawing/2014/main" id="{42A1FCC1-0135-4A7E-0BF2-123FCC1FCC7C}"/>
              </a:ext>
            </a:extLst>
          </p:cNvPr>
          <p:cNvSpPr txBox="1"/>
          <p:nvPr/>
        </p:nvSpPr>
        <p:spPr>
          <a:xfrm>
            <a:off x="1365348" y="362061"/>
            <a:ext cx="8471037" cy="646331"/>
          </a:xfrm>
          <a:prstGeom prst="rect">
            <a:avLst/>
          </a:prstGeom>
          <a:noFill/>
        </p:spPr>
        <p:txBody>
          <a:bodyPr wrap="none" rtlCol="0">
            <a:spAutoFit/>
          </a:bodyPr>
          <a:lstStyle/>
          <a:p>
            <a:r>
              <a:rPr lang="en-GB" sz="3600" i="1" dirty="0">
                <a:solidFill>
                  <a:srgbClr val="212121"/>
                </a:solidFill>
                <a:effectLst/>
                <a:latin typeface="Calibri" panose="020F0502020204030204" pitchFamily="34" charset="0"/>
                <a:cs typeface="Calibri" panose="020F0502020204030204" pitchFamily="34" charset="0"/>
              </a:rPr>
              <a:t>Scientific Literature Analysis In Neuroscience</a:t>
            </a:r>
          </a:p>
        </p:txBody>
      </p:sp>
      <p:sp>
        <p:nvSpPr>
          <p:cNvPr id="4" name="TextBox 3">
            <a:extLst>
              <a:ext uri="{FF2B5EF4-FFF2-40B4-BE49-F238E27FC236}">
                <a16:creationId xmlns:a16="http://schemas.microsoft.com/office/drawing/2014/main" id="{73D30617-BB9C-E84E-FA49-D24BDA094E30}"/>
              </a:ext>
            </a:extLst>
          </p:cNvPr>
          <p:cNvSpPr txBox="1"/>
          <p:nvPr/>
        </p:nvSpPr>
        <p:spPr>
          <a:xfrm>
            <a:off x="3348651" y="3429000"/>
            <a:ext cx="3875869" cy="1446550"/>
          </a:xfrm>
          <a:prstGeom prst="rect">
            <a:avLst/>
          </a:prstGeom>
          <a:noFill/>
        </p:spPr>
        <p:txBody>
          <a:bodyPr wrap="none" rtlCol="0">
            <a:spAutoFit/>
          </a:bodyPr>
          <a:lstStyle>
            <a:defPPr>
              <a:defRPr lang="en-US"/>
            </a:defPPr>
            <a:lvl1pPr>
              <a:defRPr sz="3000" i="0">
                <a:solidFill>
                  <a:srgbClr val="212121"/>
                </a:solidFill>
                <a:effectLst/>
                <a:latin typeface="Calibri" panose="020F0502020204030204" pitchFamily="34" charset="0"/>
                <a:cs typeface="Calibri" panose="020F0502020204030204" pitchFamily="34" charset="0"/>
              </a:defRPr>
            </a:lvl1pPr>
          </a:lstStyle>
          <a:p>
            <a:pPr algn="ctr"/>
            <a:r>
              <a:rPr lang="en-GB" sz="2200" b="1" dirty="0"/>
              <a:t>BIOENG-451</a:t>
            </a:r>
          </a:p>
          <a:p>
            <a:pPr algn="ctr"/>
            <a:r>
              <a:rPr lang="en-GB" sz="2200" dirty="0"/>
              <a:t>Academic year: 2023-2024</a:t>
            </a:r>
          </a:p>
          <a:p>
            <a:pPr algn="ctr"/>
            <a:r>
              <a:rPr lang="en-GB" sz="2200" dirty="0"/>
              <a:t>Teacher: Prof. </a:t>
            </a:r>
            <a:r>
              <a:rPr lang="en-GB" sz="2200" dirty="0" err="1"/>
              <a:t>Gioele</a:t>
            </a:r>
            <a:r>
              <a:rPr lang="en-GB" sz="2200" dirty="0"/>
              <a:t> La </a:t>
            </a:r>
            <a:r>
              <a:rPr lang="en-GB" sz="2200" dirty="0" err="1"/>
              <a:t>Manno</a:t>
            </a:r>
            <a:endParaRPr lang="en-GB" sz="2200" dirty="0"/>
          </a:p>
          <a:p>
            <a:pPr algn="ctr"/>
            <a:r>
              <a:rPr lang="en-GB" sz="2200" dirty="0"/>
              <a:t>TA: Alessandro Valente</a:t>
            </a:r>
          </a:p>
        </p:txBody>
      </p:sp>
      <p:sp>
        <p:nvSpPr>
          <p:cNvPr id="6" name="TextBox 5">
            <a:extLst>
              <a:ext uri="{FF2B5EF4-FFF2-40B4-BE49-F238E27FC236}">
                <a16:creationId xmlns:a16="http://schemas.microsoft.com/office/drawing/2014/main" id="{40F1D1A5-60CA-9B6A-95A9-1B5D5B0BEF2F}"/>
              </a:ext>
            </a:extLst>
          </p:cNvPr>
          <p:cNvSpPr txBox="1"/>
          <p:nvPr/>
        </p:nvSpPr>
        <p:spPr>
          <a:xfrm>
            <a:off x="1967499" y="2114440"/>
            <a:ext cx="7346883" cy="707886"/>
          </a:xfrm>
          <a:prstGeom prst="rect">
            <a:avLst/>
          </a:prstGeom>
          <a:noFill/>
        </p:spPr>
        <p:txBody>
          <a:bodyPr wrap="none" rtlCol="0">
            <a:spAutoFit/>
          </a:bodyPr>
          <a:lstStyle/>
          <a:p>
            <a:r>
              <a:rPr lang="en-GB" sz="4000" b="1" i="0" dirty="0">
                <a:solidFill>
                  <a:srgbClr val="212121"/>
                </a:solidFill>
                <a:effectLst/>
                <a:latin typeface="Montserrat" pitchFamily="2" charset="77"/>
                <a:cs typeface="Calibri" panose="020F0502020204030204" pitchFamily="34" charset="0"/>
              </a:rPr>
              <a:t>Introduction to the Course</a:t>
            </a:r>
          </a:p>
        </p:txBody>
      </p:sp>
    </p:spTree>
    <p:extLst>
      <p:ext uri="{BB962C8B-B14F-4D97-AF65-F5344CB8AC3E}">
        <p14:creationId xmlns:p14="http://schemas.microsoft.com/office/powerpoint/2010/main" val="419083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C040CB-FC80-092B-8B3A-035E72205D39}"/>
              </a:ext>
            </a:extLst>
          </p:cNvPr>
          <p:cNvSpPr>
            <a:spLocks noGrp="1"/>
          </p:cNvSpPr>
          <p:nvPr>
            <p:ph idx="1"/>
          </p:nvPr>
        </p:nvSpPr>
        <p:spPr>
          <a:xfrm>
            <a:off x="677334" y="1729616"/>
            <a:ext cx="9498761" cy="4676872"/>
          </a:xfrm>
        </p:spPr>
        <p:txBody>
          <a:bodyPr>
            <a:normAutofit/>
          </a:bodyPr>
          <a:lstStyle/>
          <a:p>
            <a:pPr algn="l">
              <a:buFont typeface="Arial" panose="020B0604020202020204" pitchFamily="34" charset="0"/>
              <a:buChar char="•"/>
            </a:pPr>
            <a:r>
              <a:rPr lang="en-GB" sz="2400" b="1" i="0" dirty="0">
                <a:solidFill>
                  <a:srgbClr val="1D2125"/>
                </a:solidFill>
                <a:effectLst/>
                <a:latin typeface="Calibri" panose="020F0502020204030204" pitchFamily="34" charset="0"/>
                <a:cs typeface="Calibri" panose="020F0502020204030204" pitchFamily="34" charset="0"/>
              </a:rPr>
              <a:t>15-Minute Presentation</a:t>
            </a:r>
            <a:br>
              <a:rPr lang="en-GB" sz="2400" b="1" i="0" dirty="0">
                <a:solidFill>
                  <a:srgbClr val="1D2125"/>
                </a:solidFill>
                <a:effectLst/>
                <a:latin typeface="Calibri" panose="020F0502020204030204" pitchFamily="34" charset="0"/>
                <a:cs typeface="Calibri" panose="020F0502020204030204" pitchFamily="34" charset="0"/>
              </a:rPr>
            </a:br>
            <a:r>
              <a:rPr lang="en-GB" sz="2400" i="0" dirty="0">
                <a:solidFill>
                  <a:srgbClr val="1D2125"/>
                </a:solidFill>
                <a:effectLst/>
                <a:latin typeface="Calibri" panose="020F0502020204030204" pitchFamily="34" charset="0"/>
                <a:cs typeface="Calibri" panose="020F0502020204030204" pitchFamily="34" charset="0"/>
              </a:rPr>
              <a:t>The designated Presenter initiates the discussion with a 15-minutes long presentation.</a:t>
            </a:r>
          </a:p>
          <a:p>
            <a:pPr algn="l">
              <a:buFont typeface="Arial" panose="020B0604020202020204" pitchFamily="34" charset="0"/>
              <a:buChar char="•"/>
            </a:pPr>
            <a:r>
              <a:rPr lang="en-GB" sz="2400" b="1" i="0" dirty="0">
                <a:solidFill>
                  <a:srgbClr val="1D2125"/>
                </a:solidFill>
                <a:effectLst/>
                <a:latin typeface="Calibri" panose="020F0502020204030204" pitchFamily="34" charset="0"/>
                <a:cs typeface="Calibri" panose="020F0502020204030204" pitchFamily="34" charset="0"/>
              </a:rPr>
              <a:t>30-Minute Discussion</a:t>
            </a:r>
            <a:br>
              <a:rPr lang="en-GB" sz="2400" b="1" i="0" dirty="0">
                <a:solidFill>
                  <a:srgbClr val="1D2125"/>
                </a:solidFill>
                <a:effectLst/>
                <a:latin typeface="Calibri" panose="020F0502020204030204" pitchFamily="34" charset="0"/>
                <a:cs typeface="Calibri" panose="020F0502020204030204" pitchFamily="34" charset="0"/>
              </a:rPr>
            </a:br>
            <a:r>
              <a:rPr lang="en-GB" sz="2400" i="0" dirty="0">
                <a:solidFill>
                  <a:srgbClr val="1D2125"/>
                </a:solidFill>
                <a:effectLst/>
                <a:latin typeface="Calibri" panose="020F0502020204030204" pitchFamily="34" charset="0"/>
                <a:cs typeface="Calibri" panose="020F0502020204030204" pitchFamily="34" charset="0"/>
              </a:rPr>
              <a:t>Facilitated by the Moderator, this segment aims to be an engaging conversation among the Discussants and the class. The Moderator ensures that all evaluated Discussants contribute questions or criticisms during this time.</a:t>
            </a:r>
          </a:p>
          <a:p>
            <a:pPr algn="l">
              <a:buFont typeface="Arial" panose="020B0604020202020204" pitchFamily="34" charset="0"/>
              <a:buChar char="•"/>
            </a:pPr>
            <a:r>
              <a:rPr lang="en-GB" sz="2400" b="1" i="0" dirty="0">
                <a:solidFill>
                  <a:srgbClr val="1D2125"/>
                </a:solidFill>
                <a:effectLst/>
                <a:latin typeface="Calibri" panose="020F0502020204030204" pitchFamily="34" charset="0"/>
                <a:cs typeface="Calibri" panose="020F0502020204030204" pitchFamily="34" charset="0"/>
              </a:rPr>
              <a:t>2-Minute Wrap-up</a:t>
            </a:r>
            <a:br>
              <a:rPr lang="en-GB" sz="2400" b="1" i="0" dirty="0">
                <a:solidFill>
                  <a:srgbClr val="1D2125"/>
                </a:solidFill>
                <a:effectLst/>
                <a:latin typeface="Calibri" panose="020F0502020204030204" pitchFamily="34" charset="0"/>
                <a:cs typeface="Calibri" panose="020F0502020204030204" pitchFamily="34" charset="0"/>
              </a:rPr>
            </a:br>
            <a:r>
              <a:rPr lang="en-GB" sz="2400" i="0" dirty="0">
                <a:solidFill>
                  <a:srgbClr val="1D2125"/>
                </a:solidFill>
                <a:effectLst/>
                <a:latin typeface="Calibri" panose="020F0502020204030204" pitchFamily="34" charset="0"/>
                <a:cs typeface="Calibri" panose="020F0502020204030204" pitchFamily="34" charset="0"/>
              </a:rPr>
              <a:t>The Moderator succinctly summarizes the different opinions and viewpoints that emerged during the discussion.</a:t>
            </a:r>
          </a:p>
          <a:p>
            <a:endParaRPr lang="en-CH" sz="2400"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5B32009E-7EAC-A0E9-8C56-6EE401B389BC}"/>
              </a:ext>
            </a:extLst>
          </p:cNvPr>
          <p:cNvSpPr>
            <a:spLocks noGrp="1"/>
          </p:cNvSpPr>
          <p:nvPr>
            <p:ph type="sldNum" sz="quarter" idx="12"/>
          </p:nvPr>
        </p:nvSpPr>
        <p:spPr>
          <a:xfrm>
            <a:off x="11163816" y="6041362"/>
            <a:ext cx="683339" cy="365125"/>
          </a:xfrm>
        </p:spPr>
        <p:txBody>
          <a:bodyPr/>
          <a:lstStyle/>
          <a:p>
            <a:fld id="{D485A224-C8F8-924C-92B9-D7CED1938AD0}" type="slidenum">
              <a:rPr lang="en-CH" smtClean="0"/>
              <a:t>10</a:t>
            </a:fld>
            <a:endParaRPr lang="en-CH"/>
          </a:p>
        </p:txBody>
      </p:sp>
      <p:sp>
        <p:nvSpPr>
          <p:cNvPr id="5" name="TextBox 4">
            <a:extLst>
              <a:ext uri="{FF2B5EF4-FFF2-40B4-BE49-F238E27FC236}">
                <a16:creationId xmlns:a16="http://schemas.microsoft.com/office/drawing/2014/main" id="{4D76DEE4-75E2-D228-21AA-9AFE8561FF79}"/>
              </a:ext>
            </a:extLst>
          </p:cNvPr>
          <p:cNvSpPr txBox="1"/>
          <p:nvPr/>
        </p:nvSpPr>
        <p:spPr>
          <a:xfrm>
            <a:off x="677334" y="310433"/>
            <a:ext cx="6102034" cy="369332"/>
          </a:xfrm>
          <a:prstGeom prst="rect">
            <a:avLst/>
          </a:prstGeom>
          <a:noFill/>
        </p:spPr>
        <p:txBody>
          <a:bodyPr wrap="square">
            <a:spAutoFit/>
          </a:bodyPr>
          <a:lstStyle/>
          <a:p>
            <a:r>
              <a:rPr lang="en-US" b="1" dirty="0"/>
              <a:t>Journal Club – Format and Guidelines</a:t>
            </a:r>
            <a:endParaRPr lang="en-US" dirty="0"/>
          </a:p>
        </p:txBody>
      </p:sp>
      <p:sp>
        <p:nvSpPr>
          <p:cNvPr id="7" name="Title 6">
            <a:extLst>
              <a:ext uri="{FF2B5EF4-FFF2-40B4-BE49-F238E27FC236}">
                <a16:creationId xmlns:a16="http://schemas.microsoft.com/office/drawing/2014/main" id="{49A3CF2B-088F-A54D-42C7-7F969EC35063}"/>
              </a:ext>
            </a:extLst>
          </p:cNvPr>
          <p:cNvSpPr>
            <a:spLocks noGrp="1"/>
          </p:cNvSpPr>
          <p:nvPr>
            <p:ph type="title"/>
          </p:nvPr>
        </p:nvSpPr>
        <p:spPr>
          <a:xfrm>
            <a:off x="677334" y="609600"/>
            <a:ext cx="8596668" cy="820848"/>
          </a:xfrm>
        </p:spPr>
        <p:txBody>
          <a:bodyPr>
            <a:normAutofit/>
          </a:bodyPr>
          <a:lstStyle/>
          <a:p>
            <a:r>
              <a:rPr lang="en-US" dirty="0"/>
              <a:t>Timing and Flow</a:t>
            </a:r>
          </a:p>
        </p:txBody>
      </p:sp>
    </p:spTree>
    <p:extLst>
      <p:ext uri="{BB962C8B-B14F-4D97-AF65-F5344CB8AC3E}">
        <p14:creationId xmlns:p14="http://schemas.microsoft.com/office/powerpoint/2010/main" val="27367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C040CB-FC80-092B-8B3A-035E72205D39}"/>
              </a:ext>
            </a:extLst>
          </p:cNvPr>
          <p:cNvSpPr>
            <a:spLocks noGrp="1"/>
          </p:cNvSpPr>
          <p:nvPr>
            <p:ph idx="1"/>
          </p:nvPr>
        </p:nvSpPr>
        <p:spPr>
          <a:xfrm>
            <a:off x="677334" y="1547052"/>
            <a:ext cx="10098696" cy="4676872"/>
          </a:xfrm>
        </p:spPr>
        <p:txBody>
          <a:bodyPr>
            <a:normAutofit lnSpcReduction="10000"/>
          </a:bodyPr>
          <a:lstStyle/>
          <a:p>
            <a:pPr algn="l">
              <a:buFont typeface="Arial" panose="020B0604020202020204" pitchFamily="34" charset="0"/>
              <a:buChar char="•"/>
            </a:pPr>
            <a:r>
              <a:rPr lang="en-GB" sz="2400" b="1" i="0" dirty="0">
                <a:solidFill>
                  <a:srgbClr val="1D2125"/>
                </a:solidFill>
                <a:effectLst/>
                <a:latin typeface="Calibri" panose="020F0502020204030204" pitchFamily="34" charset="0"/>
                <a:cs typeface="Calibri" panose="020F0502020204030204" pitchFamily="34" charset="0"/>
              </a:rPr>
              <a:t>Homework for Discussants</a:t>
            </a:r>
            <a:br>
              <a:rPr lang="en-GB" sz="2400" b="1" dirty="0">
                <a:solidFill>
                  <a:srgbClr val="1D2125"/>
                </a:solidFill>
                <a:latin typeface="Calibri" panose="020F0502020204030204" pitchFamily="34" charset="0"/>
                <a:cs typeface="Calibri" panose="020F0502020204030204" pitchFamily="34" charset="0"/>
              </a:rPr>
            </a:br>
            <a:r>
              <a:rPr lang="en-GB" sz="2400" i="0" dirty="0">
                <a:solidFill>
                  <a:srgbClr val="1D2125"/>
                </a:solidFill>
                <a:effectLst/>
                <a:latin typeface="Calibri" panose="020F0502020204030204" pitchFamily="34" charset="0"/>
                <a:cs typeface="Calibri" panose="020F0502020204030204" pitchFamily="34" charset="0"/>
              </a:rPr>
              <a:t>Discussants are tasked with submitting a document each morning, answering </a:t>
            </a:r>
            <a:r>
              <a:rPr lang="en-GB" sz="2400" b="1" i="0" dirty="0">
                <a:solidFill>
                  <a:srgbClr val="1D2125"/>
                </a:solidFill>
                <a:effectLst/>
                <a:latin typeface="Calibri" panose="020F0502020204030204" pitchFamily="34" charset="0"/>
                <a:cs typeface="Calibri" panose="020F0502020204030204" pitchFamily="34" charset="0"/>
              </a:rPr>
              <a:t>four</a:t>
            </a:r>
            <a:r>
              <a:rPr lang="en-GB" sz="2400" i="0" dirty="0">
                <a:solidFill>
                  <a:srgbClr val="1D2125"/>
                </a:solidFill>
                <a:effectLst/>
                <a:latin typeface="Calibri" panose="020F0502020204030204" pitchFamily="34" charset="0"/>
                <a:cs typeface="Calibri" panose="020F0502020204030204" pitchFamily="34" charset="0"/>
              </a:rPr>
              <a:t> designated </a:t>
            </a:r>
            <a:r>
              <a:rPr lang="en-GB" sz="2400" b="1" i="0" dirty="0">
                <a:solidFill>
                  <a:srgbClr val="1D2125"/>
                </a:solidFill>
                <a:effectLst/>
                <a:latin typeface="Calibri" panose="020F0502020204030204" pitchFamily="34" charset="0"/>
                <a:cs typeface="Calibri" panose="020F0502020204030204" pitchFamily="34" charset="0"/>
              </a:rPr>
              <a:t>questions</a:t>
            </a:r>
            <a:r>
              <a:rPr lang="en-GB" sz="2400" i="0" dirty="0">
                <a:solidFill>
                  <a:srgbClr val="1D2125"/>
                </a:solidFill>
                <a:effectLst/>
                <a:latin typeface="Calibri" panose="020F0502020204030204" pitchFamily="34" charset="0"/>
                <a:cs typeface="Calibri" panose="020F0502020204030204" pitchFamily="34" charset="0"/>
              </a:rPr>
              <a:t>.</a:t>
            </a:r>
            <a:br>
              <a:rPr lang="en-GB" sz="2400" i="0" dirty="0">
                <a:solidFill>
                  <a:srgbClr val="1D2125"/>
                </a:solidFill>
                <a:effectLst/>
                <a:latin typeface="Calibri" panose="020F0502020204030204" pitchFamily="34" charset="0"/>
                <a:cs typeface="Calibri" panose="020F0502020204030204" pitchFamily="34" charset="0"/>
              </a:rPr>
            </a:br>
            <a:r>
              <a:rPr lang="en-GB" sz="2400" i="0" dirty="0">
                <a:solidFill>
                  <a:srgbClr val="1D2125"/>
                </a:solidFill>
                <a:effectLst/>
                <a:latin typeface="Calibri" panose="020F0502020204030204" pitchFamily="34" charset="0"/>
                <a:cs typeface="Calibri" panose="020F0502020204030204" pitchFamily="34" charset="0"/>
              </a:rPr>
              <a:t>The first is a general question common to all papers, and the remaining three are tailored to the specific paper being discussed.</a:t>
            </a:r>
            <a:endParaRPr lang="en-GB" sz="2400" dirty="0">
              <a:solidFill>
                <a:srgbClr val="1D2125"/>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2400" b="1" i="0" dirty="0">
                <a:solidFill>
                  <a:srgbClr val="1D2125"/>
                </a:solidFill>
                <a:effectLst/>
                <a:latin typeface="Calibri" panose="020F0502020204030204" pitchFamily="34" charset="0"/>
                <a:cs typeface="Calibri" panose="020F0502020204030204" pitchFamily="34" charset="0"/>
              </a:rPr>
              <a:t>Note on Grading</a:t>
            </a:r>
            <a:br>
              <a:rPr lang="en-GB" sz="2400" b="1" i="0" dirty="0">
                <a:solidFill>
                  <a:srgbClr val="1D2125"/>
                </a:solidFill>
                <a:effectLst/>
                <a:latin typeface="Calibri" panose="020F0502020204030204" pitchFamily="34" charset="0"/>
                <a:cs typeface="Calibri" panose="020F0502020204030204" pitchFamily="34" charset="0"/>
              </a:rPr>
            </a:br>
            <a:r>
              <a:rPr lang="en-GB" sz="2400" i="0" dirty="0">
                <a:solidFill>
                  <a:srgbClr val="1D2125"/>
                </a:solidFill>
                <a:effectLst/>
                <a:latin typeface="Calibri" panose="020F0502020204030204" pitchFamily="34" charset="0"/>
                <a:cs typeface="Calibri" panose="020F0502020204030204" pitchFamily="34" charset="0"/>
              </a:rPr>
              <a:t>Although the Presenter and the Moderator are not graded based on written reports, they are expected to delve deeply into the paper and its methods to facilitate an insightful discussion.</a:t>
            </a:r>
          </a:p>
          <a:p>
            <a:pPr algn="l">
              <a:buFont typeface="Arial" panose="020B0604020202020204" pitchFamily="34" charset="0"/>
              <a:buChar char="•"/>
            </a:pPr>
            <a:r>
              <a:rPr lang="en-GB" sz="2400" b="1" i="0" dirty="0">
                <a:solidFill>
                  <a:srgbClr val="1D2125"/>
                </a:solidFill>
                <a:effectLst/>
                <a:latin typeface="Calibri" panose="020F0502020204030204" pitchFamily="34" charset="0"/>
                <a:cs typeface="Calibri" panose="020F0502020204030204" pitchFamily="34" charset="0"/>
              </a:rPr>
              <a:t>Inter-Group Interaction</a:t>
            </a:r>
            <a:br>
              <a:rPr lang="en-GB" sz="2400" b="1" i="0" dirty="0">
                <a:solidFill>
                  <a:srgbClr val="1D2125"/>
                </a:solidFill>
                <a:effectLst/>
                <a:latin typeface="Calibri" panose="020F0502020204030204" pitchFamily="34" charset="0"/>
                <a:cs typeface="Calibri" panose="020F0502020204030204" pitchFamily="34" charset="0"/>
              </a:rPr>
            </a:br>
            <a:r>
              <a:rPr lang="en-GB" sz="2400" i="0" dirty="0">
                <a:solidFill>
                  <a:srgbClr val="1D2125"/>
                </a:solidFill>
                <a:effectLst/>
                <a:latin typeface="Calibri" panose="020F0502020204030204" pitchFamily="34" charset="0"/>
                <a:cs typeface="Calibri" panose="020F0502020204030204" pitchFamily="34" charset="0"/>
              </a:rPr>
              <a:t>Students from the non-leading group are encouraged to ask comprehension-based questions, which the leading group is expected to address.</a:t>
            </a:r>
          </a:p>
          <a:p>
            <a:pPr algn="l">
              <a:buFont typeface="Arial" panose="020B0604020202020204" pitchFamily="34" charset="0"/>
              <a:buChar char="•"/>
            </a:pPr>
            <a:endParaRPr lang="en-GB" sz="2400" i="0" dirty="0">
              <a:solidFill>
                <a:srgbClr val="1D2125"/>
              </a:solidFill>
              <a:effectLst/>
              <a:latin typeface="Calibri" panose="020F0502020204030204" pitchFamily="34" charset="0"/>
              <a:cs typeface="Calibri" panose="020F0502020204030204" pitchFamily="34" charset="0"/>
            </a:endParaRPr>
          </a:p>
          <a:p>
            <a:endParaRPr lang="en-CH" sz="2400" dirty="0">
              <a:latin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5B32009E-7EAC-A0E9-8C56-6EE401B389BC}"/>
              </a:ext>
            </a:extLst>
          </p:cNvPr>
          <p:cNvSpPr>
            <a:spLocks noGrp="1"/>
          </p:cNvSpPr>
          <p:nvPr>
            <p:ph type="sldNum" sz="quarter" idx="12"/>
          </p:nvPr>
        </p:nvSpPr>
        <p:spPr>
          <a:xfrm>
            <a:off x="11163816" y="6041362"/>
            <a:ext cx="683339" cy="365125"/>
          </a:xfrm>
        </p:spPr>
        <p:txBody>
          <a:bodyPr/>
          <a:lstStyle/>
          <a:p>
            <a:fld id="{D485A224-C8F8-924C-92B9-D7CED1938AD0}" type="slidenum">
              <a:rPr lang="en-CH" smtClean="0"/>
              <a:t>11</a:t>
            </a:fld>
            <a:endParaRPr lang="en-CH"/>
          </a:p>
        </p:txBody>
      </p:sp>
      <p:sp>
        <p:nvSpPr>
          <p:cNvPr id="5" name="TextBox 4">
            <a:extLst>
              <a:ext uri="{FF2B5EF4-FFF2-40B4-BE49-F238E27FC236}">
                <a16:creationId xmlns:a16="http://schemas.microsoft.com/office/drawing/2014/main" id="{4D76DEE4-75E2-D228-21AA-9AFE8561FF79}"/>
              </a:ext>
            </a:extLst>
          </p:cNvPr>
          <p:cNvSpPr txBox="1"/>
          <p:nvPr/>
        </p:nvSpPr>
        <p:spPr>
          <a:xfrm>
            <a:off x="677334" y="310433"/>
            <a:ext cx="6102034" cy="369332"/>
          </a:xfrm>
          <a:prstGeom prst="rect">
            <a:avLst/>
          </a:prstGeom>
          <a:noFill/>
        </p:spPr>
        <p:txBody>
          <a:bodyPr wrap="square">
            <a:spAutoFit/>
          </a:bodyPr>
          <a:lstStyle/>
          <a:p>
            <a:r>
              <a:rPr lang="en-US" b="1" dirty="0"/>
              <a:t>Journal Club – Format and Guidelines</a:t>
            </a:r>
            <a:endParaRPr lang="en-US" dirty="0"/>
          </a:p>
        </p:txBody>
      </p:sp>
      <p:sp>
        <p:nvSpPr>
          <p:cNvPr id="7" name="Title 6">
            <a:extLst>
              <a:ext uri="{FF2B5EF4-FFF2-40B4-BE49-F238E27FC236}">
                <a16:creationId xmlns:a16="http://schemas.microsoft.com/office/drawing/2014/main" id="{49A3CF2B-088F-A54D-42C7-7F969EC35063}"/>
              </a:ext>
            </a:extLst>
          </p:cNvPr>
          <p:cNvSpPr>
            <a:spLocks noGrp="1"/>
          </p:cNvSpPr>
          <p:nvPr>
            <p:ph type="title"/>
          </p:nvPr>
        </p:nvSpPr>
        <p:spPr>
          <a:xfrm>
            <a:off x="677334" y="609600"/>
            <a:ext cx="8596668" cy="820848"/>
          </a:xfrm>
        </p:spPr>
        <p:txBody>
          <a:bodyPr>
            <a:normAutofit/>
          </a:bodyPr>
          <a:lstStyle/>
          <a:p>
            <a:r>
              <a:rPr lang="en-US" dirty="0"/>
              <a:t>Preparation</a:t>
            </a:r>
          </a:p>
        </p:txBody>
      </p:sp>
    </p:spTree>
    <p:extLst>
      <p:ext uri="{BB962C8B-B14F-4D97-AF65-F5344CB8AC3E}">
        <p14:creationId xmlns:p14="http://schemas.microsoft.com/office/powerpoint/2010/main" val="313972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49B0-C299-D67B-25A8-B2823A643DAB}"/>
              </a:ext>
            </a:extLst>
          </p:cNvPr>
          <p:cNvSpPr>
            <a:spLocks noGrp="1"/>
          </p:cNvSpPr>
          <p:nvPr>
            <p:ph type="title"/>
          </p:nvPr>
        </p:nvSpPr>
        <p:spPr>
          <a:xfrm>
            <a:off x="665759" y="318165"/>
            <a:ext cx="8596668" cy="1320800"/>
          </a:xfrm>
        </p:spPr>
        <p:txBody>
          <a:bodyPr vert="horz" lIns="91440" tIns="45720" rIns="91440" bIns="45720" rtlCol="0" anchor="t">
            <a:normAutofit fontScale="90000"/>
          </a:bodyPr>
          <a:lstStyle/>
          <a:p>
            <a:r>
              <a:rPr lang="en-US" dirty="0">
                <a:solidFill>
                  <a:srgbClr val="941100"/>
                </a:solidFill>
                <a:latin typeface="Calibri" panose="020F0502020204030204" pitchFamily="34" charset="0"/>
                <a:cs typeface="Calibri" panose="020F0502020204030204" pitchFamily="34" charset="0"/>
              </a:rPr>
              <a:t>Evaluation Criteria for Journal Clubs</a:t>
            </a:r>
            <a:br>
              <a:rPr lang="en-CH" dirty="0">
                <a:solidFill>
                  <a:srgbClr val="941100"/>
                </a:solidFill>
                <a:latin typeface="Calibri" panose="020F0502020204030204" pitchFamily="34" charset="0"/>
                <a:cs typeface="Calibri" panose="020F0502020204030204" pitchFamily="34" charset="0"/>
              </a:rPr>
            </a:br>
            <a:r>
              <a:rPr lang="en-US" dirty="0">
                <a:solidFill>
                  <a:srgbClr val="941100"/>
                </a:solidFill>
                <a:latin typeface="Calibri" panose="020F0502020204030204" pitchFamily="34" charset="0"/>
                <a:cs typeface="Calibri" panose="020F0502020204030204" pitchFamily="34" charset="0"/>
              </a:rPr>
              <a:t> </a:t>
            </a:r>
            <a:br>
              <a:rPr lang="en-CH" dirty="0">
                <a:solidFill>
                  <a:srgbClr val="941100"/>
                </a:solidFill>
                <a:latin typeface="Calibri" panose="020F0502020204030204" pitchFamily="34" charset="0"/>
                <a:cs typeface="Calibri" panose="020F0502020204030204" pitchFamily="34" charset="0"/>
              </a:rPr>
            </a:br>
            <a:endParaRPr lang="en-CH" dirty="0">
              <a:solidFill>
                <a:srgbClr val="9411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C6A785D-EA66-1752-9318-847ABE98B8CA}"/>
              </a:ext>
            </a:extLst>
          </p:cNvPr>
          <p:cNvSpPr>
            <a:spLocks noGrp="1"/>
          </p:cNvSpPr>
          <p:nvPr>
            <p:ph idx="1"/>
          </p:nvPr>
        </p:nvSpPr>
        <p:spPr>
          <a:xfrm>
            <a:off x="827804" y="1100732"/>
            <a:ext cx="10029249" cy="5439103"/>
          </a:xfrm>
        </p:spPr>
        <p:txBody>
          <a:bodyPr>
            <a:normAutofit lnSpcReduction="10000"/>
          </a:bodyPr>
          <a:lstStyle/>
          <a:p>
            <a:r>
              <a:rPr lang="en-CH"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Presenter</a:t>
            </a:r>
            <a:endParaRPr lang="en-CH"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CH" b="1" kern="100" dirty="0">
                <a:effectLst/>
                <a:latin typeface="Calibri" panose="020F0502020204030204" pitchFamily="34" charset="0"/>
                <a:ea typeface="Calibri" panose="020F0502020204030204" pitchFamily="34" charset="0"/>
                <a:cs typeface="Times New Roman" panose="02020603050405020304" pitchFamily="18" charset="0"/>
              </a:rPr>
              <a:t>Clarity of Presentation</a:t>
            </a:r>
            <a:r>
              <a:rPr lang="en-CH" kern="100" dirty="0">
                <a:effectLst/>
                <a:latin typeface="Calibri" panose="020F0502020204030204" pitchFamily="34" charset="0"/>
                <a:ea typeface="Calibri" panose="020F0502020204030204" pitchFamily="34" charset="0"/>
                <a:cs typeface="Times New Roman" panose="02020603050405020304" pitchFamily="18" charset="0"/>
              </a:rPr>
              <a:t>: While field-specific jargon is acceptable given the depth of discussion, terms and concepts should be well-explained for the benefit of all participants.</a:t>
            </a:r>
          </a:p>
          <a:p>
            <a:pPr marL="342900" lvl="0" indent="-342900">
              <a:buSzPts val="1000"/>
              <a:buFont typeface="Symbol" pitchFamily="2" charset="2"/>
              <a:buChar char=""/>
              <a:tabLst>
                <a:tab pos="457200" algn="l"/>
              </a:tabLst>
            </a:pPr>
            <a:r>
              <a:rPr lang="en-CH" b="1" kern="100" dirty="0">
                <a:effectLst/>
                <a:latin typeface="Calibri" panose="020F0502020204030204" pitchFamily="34" charset="0"/>
                <a:ea typeface="Calibri" panose="020F0502020204030204" pitchFamily="34" charset="0"/>
                <a:cs typeface="Times New Roman" panose="02020603050405020304" pitchFamily="18" charset="0"/>
              </a:rPr>
              <a:t>Adherence to Time</a:t>
            </a:r>
            <a:r>
              <a:rPr lang="en-CH" kern="100" dirty="0">
                <a:effectLst/>
                <a:latin typeface="Calibri" panose="020F0502020204030204" pitchFamily="34" charset="0"/>
                <a:ea typeface="Calibri" panose="020F0502020204030204" pitchFamily="34" charset="0"/>
                <a:cs typeface="Times New Roman" panose="02020603050405020304" pitchFamily="18" charset="0"/>
              </a:rPr>
              <a:t>: Strictly adhere to the 15-minute time frame to allow ample time for a rich discussion.</a:t>
            </a:r>
          </a:p>
          <a:p>
            <a:pPr marL="342900" lvl="0" indent="-342900">
              <a:buSzPts val="1000"/>
              <a:buFont typeface="Symbol" pitchFamily="2" charset="2"/>
              <a:buChar char=""/>
              <a:tabLst>
                <a:tab pos="457200" algn="l"/>
              </a:tabLst>
            </a:pPr>
            <a:r>
              <a:rPr lang="en-CH" b="1" kern="100" dirty="0">
                <a:effectLst/>
                <a:latin typeface="Calibri" panose="020F0502020204030204" pitchFamily="34" charset="0"/>
                <a:ea typeface="Calibri" panose="020F0502020204030204" pitchFamily="34" charset="0"/>
                <a:cs typeface="Times New Roman" panose="02020603050405020304" pitchFamily="18" charset="0"/>
              </a:rPr>
              <a:t>Ability to Summarize</a:t>
            </a:r>
            <a:r>
              <a:rPr lang="en-CH" kern="100" dirty="0">
                <a:effectLst/>
                <a:latin typeface="Calibri" panose="020F0502020204030204" pitchFamily="34" charset="0"/>
                <a:ea typeface="Calibri" panose="020F0502020204030204" pitchFamily="34" charset="0"/>
                <a:cs typeface="Times New Roman" panose="02020603050405020304" pitchFamily="18" charset="0"/>
              </a:rPr>
              <a:t>: Presenters must distill the paper’s core arguments, methods, and findings in a focused manner.</a:t>
            </a:r>
          </a:p>
          <a:p>
            <a:pPr marL="342900" lvl="0" indent="-342900">
              <a:buSzPts val="1000"/>
              <a:buFont typeface="Symbol" pitchFamily="2" charset="2"/>
              <a:buChar char=""/>
              <a:tabLst>
                <a:tab pos="457200" algn="l"/>
              </a:tabLst>
            </a:pPr>
            <a:r>
              <a:rPr lang="en-CH" b="1" kern="100" dirty="0">
                <a:effectLst/>
                <a:latin typeface="Calibri" panose="020F0502020204030204" pitchFamily="34" charset="0"/>
                <a:ea typeface="Calibri" panose="020F0502020204030204" pitchFamily="34" charset="0"/>
                <a:cs typeface="Times New Roman" panose="02020603050405020304" pitchFamily="18" charset="0"/>
              </a:rPr>
              <a:t>Selection of Key Figures</a:t>
            </a:r>
            <a:r>
              <a:rPr lang="en-CH" kern="100" dirty="0">
                <a:effectLst/>
                <a:latin typeface="Calibri" panose="020F0502020204030204" pitchFamily="34" charset="0"/>
                <a:ea typeface="Calibri" panose="020F0502020204030204" pitchFamily="34" charset="0"/>
                <a:cs typeface="Times New Roman" panose="02020603050405020304" pitchFamily="18" charset="0"/>
              </a:rPr>
              <a:t>: Choose the most critical figures for discussion from the paper, as not all may fit into the limited presentation time. Merely copying and pasting numerous figures without adequate time for explanation is not acceptable.</a:t>
            </a:r>
          </a:p>
          <a:p>
            <a:pPr marL="342900" lvl="0" indent="-342900">
              <a:buSzPts val="1000"/>
              <a:buFont typeface="Symbol" pitchFamily="2" charset="2"/>
              <a:buChar char=""/>
              <a:tabLst>
                <a:tab pos="457200" algn="l"/>
              </a:tabLst>
            </a:pPr>
            <a:r>
              <a:rPr lang="en-CH" b="1" kern="100" dirty="0">
                <a:effectLst/>
                <a:latin typeface="Calibri" panose="020F0502020204030204" pitchFamily="34" charset="0"/>
                <a:ea typeface="Calibri" panose="020F0502020204030204" pitchFamily="34" charset="0"/>
                <a:cs typeface="Times New Roman" panose="02020603050405020304" pitchFamily="18" charset="0"/>
              </a:rPr>
              <a:t>Contextualization</a:t>
            </a:r>
            <a:r>
              <a:rPr lang="en-CH" kern="100" dirty="0">
                <a:effectLst/>
                <a:latin typeface="Calibri" panose="020F0502020204030204" pitchFamily="34" charset="0"/>
                <a:ea typeface="Calibri" panose="020F0502020204030204" pitchFamily="34" charset="0"/>
                <a:cs typeface="Times New Roman" panose="02020603050405020304" pitchFamily="18" charset="0"/>
              </a:rPr>
              <a:t>: Offer a brief background to set the paper in context, aiding in a more comprehensive understanding.</a:t>
            </a:r>
          </a:p>
          <a:p>
            <a:pPr marL="342900" lvl="0" indent="-342900">
              <a:buSzPts val="1000"/>
              <a:buFont typeface="Symbol" pitchFamily="2" charset="2"/>
              <a:buChar char=""/>
              <a:tabLst>
                <a:tab pos="457200" algn="l"/>
              </a:tabLst>
            </a:pPr>
            <a:r>
              <a:rPr lang="en-CH" b="1" kern="100" dirty="0">
                <a:effectLst/>
                <a:latin typeface="Calibri" panose="020F0502020204030204" pitchFamily="34" charset="0"/>
                <a:ea typeface="Calibri" panose="020F0502020204030204" pitchFamily="34" charset="0"/>
                <a:cs typeface="Times New Roman" panose="02020603050405020304" pitchFamily="18" charset="0"/>
              </a:rPr>
              <a:t>Critical Evaluation</a:t>
            </a:r>
            <a:r>
              <a:rPr lang="en-CH" kern="100" dirty="0">
                <a:effectLst/>
                <a:latin typeface="Calibri" panose="020F0502020204030204" pitchFamily="34" charset="0"/>
                <a:ea typeface="Calibri" panose="020F0502020204030204" pitchFamily="34" charset="0"/>
                <a:cs typeface="Times New Roman" panose="02020603050405020304" pitchFamily="18" charset="0"/>
              </a:rPr>
              <a:t>: Highlight at least one significant point of scientific criticism and one area where the paper lacks clarity.</a:t>
            </a:r>
          </a:p>
          <a:p>
            <a:pPr marL="342900" lvl="0" indent="-342900">
              <a:buSzPts val="1000"/>
              <a:buFont typeface="Symbol" pitchFamily="2" charset="2"/>
              <a:buChar char=""/>
              <a:tabLst>
                <a:tab pos="457200" algn="l"/>
              </a:tabLst>
            </a:pPr>
            <a:r>
              <a:rPr lang="en-CH" b="1" kern="100" dirty="0">
                <a:effectLst/>
                <a:latin typeface="Calibri" panose="020F0502020204030204" pitchFamily="34" charset="0"/>
                <a:ea typeface="Calibri" panose="020F0502020204030204" pitchFamily="34" charset="0"/>
                <a:cs typeface="Times New Roman" panose="02020603050405020304" pitchFamily="18" charset="0"/>
              </a:rPr>
              <a:t>Participation in Discussion</a:t>
            </a:r>
            <a:r>
              <a:rPr lang="en-CH" kern="100" dirty="0">
                <a:effectLst/>
                <a:latin typeface="Calibri" panose="020F0502020204030204" pitchFamily="34" charset="0"/>
                <a:ea typeface="Calibri" panose="020F0502020204030204" pitchFamily="34" charset="0"/>
                <a:cs typeface="Times New Roman" panose="02020603050405020304" pitchFamily="18" charset="0"/>
              </a:rPr>
              <a:t>: Remain actively involved during the discussion phase.</a:t>
            </a:r>
          </a:p>
          <a:p>
            <a:pPr marL="342900" lvl="0" indent="-342900">
              <a:buSzPts val="1000"/>
              <a:buFont typeface="Symbol" pitchFamily="2" charset="2"/>
              <a:buChar char=""/>
              <a:tabLst>
                <a:tab pos="457200" algn="l"/>
              </a:tabLst>
            </a:pPr>
            <a:r>
              <a:rPr lang="en-CH" b="1" kern="100" dirty="0">
                <a:effectLst/>
                <a:latin typeface="Calibri" panose="020F0502020204030204" pitchFamily="34" charset="0"/>
                <a:ea typeface="Calibri" panose="020F0502020204030204" pitchFamily="34" charset="0"/>
                <a:cs typeface="Times New Roman" panose="02020603050405020304" pitchFamily="18" charset="0"/>
              </a:rPr>
              <a:t>Response to Audience</a:t>
            </a:r>
            <a:r>
              <a:rPr lang="en-CH" kern="100" dirty="0">
                <a:effectLst/>
                <a:latin typeface="Calibri" panose="020F0502020204030204" pitchFamily="34" charset="0"/>
                <a:ea typeface="Calibri" panose="020F0502020204030204" pitchFamily="34" charset="0"/>
                <a:cs typeface="Times New Roman" panose="02020603050405020304" pitchFamily="18" charset="0"/>
              </a:rPr>
              <a:t>: Be equipped to answer questions from the audience, showcasing a deep understanding of the paper.</a:t>
            </a:r>
          </a:p>
          <a:p>
            <a:endParaRPr lang="en-CH"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H" dirty="0"/>
          </a:p>
        </p:txBody>
      </p:sp>
      <p:pic>
        <p:nvPicPr>
          <p:cNvPr id="5" name="Picture 4" descr="A red and black logo&#10;&#10;Description automatically generated">
            <a:extLst>
              <a:ext uri="{FF2B5EF4-FFF2-40B4-BE49-F238E27FC236}">
                <a16:creationId xmlns:a16="http://schemas.microsoft.com/office/drawing/2014/main" id="{18D8247C-D2FC-A92A-0F5B-D88AF293C82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100000"/>
                    </a14:imgEffect>
                  </a14:imgLayer>
                </a14:imgProps>
              </a:ext>
            </a:extLst>
          </a:blip>
          <a:stretch>
            <a:fillRect/>
          </a:stretch>
        </p:blipFill>
        <p:spPr>
          <a:xfrm>
            <a:off x="10156590" y="338369"/>
            <a:ext cx="1759062" cy="509770"/>
          </a:xfrm>
          <a:prstGeom prst="rect">
            <a:avLst/>
          </a:prstGeom>
        </p:spPr>
      </p:pic>
      <p:sp>
        <p:nvSpPr>
          <p:cNvPr id="8" name="Slide Number Placeholder 7">
            <a:extLst>
              <a:ext uri="{FF2B5EF4-FFF2-40B4-BE49-F238E27FC236}">
                <a16:creationId xmlns:a16="http://schemas.microsoft.com/office/drawing/2014/main" id="{9243BCDA-59DD-F706-D4A6-6C7937B46AE8}"/>
              </a:ext>
            </a:extLst>
          </p:cNvPr>
          <p:cNvSpPr>
            <a:spLocks noGrp="1"/>
          </p:cNvSpPr>
          <p:nvPr>
            <p:ph type="sldNum" sz="quarter" idx="12"/>
          </p:nvPr>
        </p:nvSpPr>
        <p:spPr>
          <a:xfrm>
            <a:off x="11163816" y="6041362"/>
            <a:ext cx="683339" cy="365125"/>
          </a:xfrm>
        </p:spPr>
        <p:txBody>
          <a:bodyPr/>
          <a:lstStyle/>
          <a:p>
            <a:fld id="{D485A224-C8F8-924C-92B9-D7CED1938AD0}" type="slidenum">
              <a:rPr lang="en-CH" smtClean="0"/>
              <a:t>12</a:t>
            </a:fld>
            <a:endParaRPr lang="en-CH"/>
          </a:p>
        </p:txBody>
      </p:sp>
    </p:spTree>
    <p:extLst>
      <p:ext uri="{BB962C8B-B14F-4D97-AF65-F5344CB8AC3E}">
        <p14:creationId xmlns:p14="http://schemas.microsoft.com/office/powerpoint/2010/main" val="360517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480A-B318-27C5-6320-883A94A61BE3}"/>
              </a:ext>
            </a:extLst>
          </p:cNvPr>
          <p:cNvSpPr>
            <a:spLocks noGrp="1"/>
          </p:cNvSpPr>
          <p:nvPr>
            <p:ph idx="1"/>
          </p:nvPr>
        </p:nvSpPr>
        <p:spPr>
          <a:xfrm>
            <a:off x="677334" y="1488613"/>
            <a:ext cx="9589410" cy="3880773"/>
          </a:xfrm>
        </p:spPr>
        <p:txBody>
          <a:bodyPr>
            <a:normAutofit/>
          </a:bodyPr>
          <a:lstStyle/>
          <a:p>
            <a:r>
              <a:rPr lang="en-CH" sz="2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Moderator</a:t>
            </a:r>
            <a:endParaRPr lang="en-CH"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Inclusive Discussion</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Make sure all Discussants get an opportunity to share their views, either by directly inviting them to speak or by creating opportunities for them to interject.</a:t>
            </a:r>
          </a:p>
          <a:p>
            <a:pPr marL="342900" lvl="0" indent="-342900">
              <a:buSzPts val="1000"/>
              <a:buFont typeface="Symbol" pitchFamily="2" charset="2"/>
              <a:buChar char=""/>
              <a:tabLst>
                <a:tab pos="457200" algn="l"/>
              </a:tabLst>
            </a:pPr>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Debating Skills</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Exhibit the capacity to guide the conversation effectively, challenging any inaccuracies or questionable opinions.</a:t>
            </a:r>
          </a:p>
          <a:p>
            <a:pPr marL="342900" lvl="0" indent="-342900">
              <a:buSzPts val="1000"/>
              <a:buFont typeface="Symbol" pitchFamily="2" charset="2"/>
              <a:buChar char=""/>
              <a:tabLst>
                <a:tab pos="457200" algn="l"/>
              </a:tabLst>
            </a:pPr>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Contextualization</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Provide a brief background that sets the paper within its broader scientific landscape.</a:t>
            </a:r>
          </a:p>
          <a:p>
            <a:pPr marL="342900" lvl="0" indent="-342900">
              <a:buSzPts val="1000"/>
              <a:buFont typeface="Symbol" pitchFamily="2" charset="2"/>
              <a:buChar char=""/>
              <a:tabLst>
                <a:tab pos="457200" algn="l"/>
              </a:tabLst>
            </a:pPr>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Open Questions</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Be prepared to manage and respond to broader questions that may arise.</a:t>
            </a:r>
          </a:p>
          <a:p>
            <a:pPr marL="342900" lvl="0" indent="-342900">
              <a:buSzPts val="1000"/>
              <a:buFont typeface="Symbol" pitchFamily="2" charset="2"/>
              <a:buChar char=""/>
              <a:tabLst>
                <a:tab pos="457200" algn="l"/>
              </a:tabLst>
            </a:pPr>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Methodological Details</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Ensure that any questions regarding the paper's methodology are clearly and correctly addressed.</a:t>
            </a:r>
          </a:p>
          <a:p>
            <a:endParaRPr lang="en-CH" dirty="0"/>
          </a:p>
        </p:txBody>
      </p:sp>
      <p:pic>
        <p:nvPicPr>
          <p:cNvPr id="4" name="Picture 3" descr="A red and black logo&#10;&#10;Description automatically generated">
            <a:extLst>
              <a:ext uri="{FF2B5EF4-FFF2-40B4-BE49-F238E27FC236}">
                <a16:creationId xmlns:a16="http://schemas.microsoft.com/office/drawing/2014/main" id="{0CC72E20-B93D-BD32-29B2-BC4ABD444B7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100000"/>
                    </a14:imgEffect>
                  </a14:imgLayer>
                </a14:imgProps>
              </a:ext>
            </a:extLst>
          </a:blip>
          <a:stretch>
            <a:fillRect/>
          </a:stretch>
        </p:blipFill>
        <p:spPr>
          <a:xfrm>
            <a:off x="10156590" y="338369"/>
            <a:ext cx="1759062" cy="509770"/>
          </a:xfrm>
          <a:prstGeom prst="rect">
            <a:avLst/>
          </a:prstGeom>
        </p:spPr>
      </p:pic>
      <p:sp>
        <p:nvSpPr>
          <p:cNvPr id="7" name="Slide Number Placeholder 6">
            <a:extLst>
              <a:ext uri="{FF2B5EF4-FFF2-40B4-BE49-F238E27FC236}">
                <a16:creationId xmlns:a16="http://schemas.microsoft.com/office/drawing/2014/main" id="{F077880D-A2BE-93A4-234F-9E4C26B44375}"/>
              </a:ext>
            </a:extLst>
          </p:cNvPr>
          <p:cNvSpPr>
            <a:spLocks noGrp="1"/>
          </p:cNvSpPr>
          <p:nvPr>
            <p:ph type="sldNum" sz="quarter" idx="12"/>
          </p:nvPr>
        </p:nvSpPr>
        <p:spPr>
          <a:xfrm>
            <a:off x="11163816" y="6041362"/>
            <a:ext cx="683339" cy="365125"/>
          </a:xfrm>
        </p:spPr>
        <p:txBody>
          <a:bodyPr/>
          <a:lstStyle/>
          <a:p>
            <a:fld id="{D485A224-C8F8-924C-92B9-D7CED1938AD0}" type="slidenum">
              <a:rPr lang="en-CH" smtClean="0"/>
              <a:t>13</a:t>
            </a:fld>
            <a:endParaRPr lang="en-CH"/>
          </a:p>
        </p:txBody>
      </p:sp>
      <p:sp>
        <p:nvSpPr>
          <p:cNvPr id="8" name="Title 1">
            <a:extLst>
              <a:ext uri="{FF2B5EF4-FFF2-40B4-BE49-F238E27FC236}">
                <a16:creationId xmlns:a16="http://schemas.microsoft.com/office/drawing/2014/main" id="{3A846A19-55EE-7992-383F-33803A8557AA}"/>
              </a:ext>
            </a:extLst>
          </p:cNvPr>
          <p:cNvSpPr>
            <a:spLocks noGrp="1"/>
          </p:cNvSpPr>
          <p:nvPr>
            <p:ph type="title"/>
          </p:nvPr>
        </p:nvSpPr>
        <p:spPr>
          <a:xfrm>
            <a:off x="677334" y="432744"/>
            <a:ext cx="8596668" cy="767787"/>
          </a:xfrm>
        </p:spPr>
        <p:txBody>
          <a:bodyPr vert="horz" lIns="91440" tIns="45720" rIns="91440" bIns="45720" rtlCol="0" anchor="t">
            <a:normAutofit fontScale="90000"/>
          </a:bodyPr>
          <a:lstStyle/>
          <a:p>
            <a:r>
              <a:rPr lang="en-US" dirty="0">
                <a:solidFill>
                  <a:srgbClr val="941100"/>
                </a:solidFill>
                <a:latin typeface="Calibri" panose="020F0502020204030204" pitchFamily="34" charset="0"/>
                <a:cs typeface="Calibri" panose="020F0502020204030204" pitchFamily="34" charset="0"/>
              </a:rPr>
              <a:t>Evaluation Criteria for Journal Clubs</a:t>
            </a:r>
            <a:br>
              <a:rPr lang="en-CH" dirty="0">
                <a:solidFill>
                  <a:srgbClr val="1D2125"/>
                </a:solidFill>
                <a:latin typeface="Calibri" panose="020F0502020204030204" pitchFamily="34" charset="0"/>
                <a:cs typeface="Calibri" panose="020F0502020204030204" pitchFamily="34" charset="0"/>
              </a:rPr>
            </a:br>
            <a:endParaRPr lang="en-CH" dirty="0">
              <a:solidFill>
                <a:srgbClr val="1D212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920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ACB2DF-BCC8-9879-77FD-322A4AD561AC}"/>
              </a:ext>
            </a:extLst>
          </p:cNvPr>
          <p:cNvSpPr>
            <a:spLocks noGrp="1"/>
          </p:cNvSpPr>
          <p:nvPr>
            <p:ph idx="1"/>
          </p:nvPr>
        </p:nvSpPr>
        <p:spPr>
          <a:xfrm>
            <a:off x="677334" y="1848072"/>
            <a:ext cx="9844053" cy="4087811"/>
          </a:xfrm>
        </p:spPr>
        <p:txBody>
          <a:bodyPr>
            <a:normAutofit/>
          </a:bodyPr>
          <a:lstStyle/>
          <a:p>
            <a:r>
              <a:rPr lang="en-CH" sz="2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Discussants</a:t>
            </a:r>
            <a:endParaRPr lang="en-CH"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Written Report [MORE IN DETAIL]</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buSzPts val="1000"/>
              <a:buFont typeface="Symbol" pitchFamily="2" charset="2"/>
              <a:buChar char=""/>
              <a:tabLst>
                <a:tab pos="457200" algn="l"/>
              </a:tabLst>
            </a:pPr>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Active Participation</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Engage in the discussion with at least two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 the following contributions:</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thoughtful point,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non obvious </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question, or criticism.</a:t>
            </a:r>
          </a:p>
          <a:p>
            <a:pPr marL="342900" lvl="0" indent="-342900">
              <a:buSzPts val="1000"/>
              <a:buFont typeface="Symbol" pitchFamily="2" charset="2"/>
              <a:buChar char=""/>
              <a:tabLst>
                <a:tab pos="457200" algn="l"/>
              </a:tabLst>
            </a:pPr>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Depth of Understanding</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Contributions should reflect a thorough understanding of the paper, adding nuance to the discussion.</a:t>
            </a:r>
          </a:p>
          <a:p>
            <a:pPr marL="342900" lvl="0" indent="-342900">
              <a:buSzPts val="1000"/>
              <a:buFont typeface="Symbol" pitchFamily="2" charset="2"/>
              <a:buChar char=""/>
              <a:tabLst>
                <a:tab pos="457200" algn="l"/>
              </a:tabLst>
            </a:pPr>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Responsiveness</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Adapt as needed, especially if a prepared question or point has been previously covered by another Discussant.</a:t>
            </a:r>
          </a:p>
          <a:p>
            <a:pPr marL="342900" lvl="0" indent="-342900">
              <a:buSzPts val="1000"/>
              <a:buFont typeface="Symbol" pitchFamily="2" charset="2"/>
              <a:buChar char=""/>
              <a:tabLst>
                <a:tab pos="457200" algn="l"/>
              </a:tabLst>
            </a:pPr>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Thoughtful Engagement</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Questions should go beyond the superficial, demonstrating a well-considered understanding of the paper’s content, methodology, and implications.</a:t>
            </a:r>
          </a:p>
          <a:p>
            <a:endParaRPr lang="en-CH" dirty="0"/>
          </a:p>
        </p:txBody>
      </p:sp>
      <p:pic>
        <p:nvPicPr>
          <p:cNvPr id="4" name="Picture 3" descr="A red and black logo&#10;&#10;Description automatically generated">
            <a:extLst>
              <a:ext uri="{FF2B5EF4-FFF2-40B4-BE49-F238E27FC236}">
                <a16:creationId xmlns:a16="http://schemas.microsoft.com/office/drawing/2014/main" id="{00E7A9BD-BDA5-971A-5EB7-364A17BA8D6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100000"/>
                    </a14:imgEffect>
                  </a14:imgLayer>
                </a14:imgProps>
              </a:ext>
            </a:extLst>
          </a:blip>
          <a:stretch>
            <a:fillRect/>
          </a:stretch>
        </p:blipFill>
        <p:spPr>
          <a:xfrm>
            <a:off x="10156590" y="338369"/>
            <a:ext cx="1759062" cy="509770"/>
          </a:xfrm>
          <a:prstGeom prst="rect">
            <a:avLst/>
          </a:prstGeom>
        </p:spPr>
      </p:pic>
      <p:sp>
        <p:nvSpPr>
          <p:cNvPr id="7" name="Slide Number Placeholder 6">
            <a:extLst>
              <a:ext uri="{FF2B5EF4-FFF2-40B4-BE49-F238E27FC236}">
                <a16:creationId xmlns:a16="http://schemas.microsoft.com/office/drawing/2014/main" id="{909974FA-7213-0A4F-1696-405535ADAA0D}"/>
              </a:ext>
            </a:extLst>
          </p:cNvPr>
          <p:cNvSpPr>
            <a:spLocks noGrp="1"/>
          </p:cNvSpPr>
          <p:nvPr>
            <p:ph type="sldNum" sz="quarter" idx="12"/>
          </p:nvPr>
        </p:nvSpPr>
        <p:spPr>
          <a:xfrm>
            <a:off x="11163816" y="6041362"/>
            <a:ext cx="683339" cy="365125"/>
          </a:xfrm>
        </p:spPr>
        <p:txBody>
          <a:bodyPr/>
          <a:lstStyle/>
          <a:p>
            <a:fld id="{D485A224-C8F8-924C-92B9-D7CED1938AD0}" type="slidenum">
              <a:rPr lang="en-CH" smtClean="0"/>
              <a:t>14</a:t>
            </a:fld>
            <a:endParaRPr lang="en-CH"/>
          </a:p>
        </p:txBody>
      </p:sp>
      <p:sp>
        <p:nvSpPr>
          <p:cNvPr id="8" name="Title 1">
            <a:extLst>
              <a:ext uri="{FF2B5EF4-FFF2-40B4-BE49-F238E27FC236}">
                <a16:creationId xmlns:a16="http://schemas.microsoft.com/office/drawing/2014/main" id="{25F461FB-5600-D800-83E2-6F1AB9D3E644}"/>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solidFill>
                  <a:srgbClr val="941100"/>
                </a:solidFill>
                <a:latin typeface="Calibri" panose="020F0502020204030204" pitchFamily="34" charset="0"/>
                <a:cs typeface="Calibri" panose="020F0502020204030204" pitchFamily="34" charset="0"/>
              </a:rPr>
              <a:t>Evaluation Criteria for Journal Clubs</a:t>
            </a:r>
            <a:br>
              <a:rPr lang="en-CH" dirty="0">
                <a:solidFill>
                  <a:srgbClr val="941100"/>
                </a:solidFill>
                <a:latin typeface="Calibri" panose="020F0502020204030204" pitchFamily="34" charset="0"/>
                <a:cs typeface="Calibri" panose="020F0502020204030204" pitchFamily="34" charset="0"/>
              </a:rPr>
            </a:br>
            <a:endParaRPr lang="en-CH" dirty="0">
              <a:solidFill>
                <a:srgbClr val="9411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5538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B979-10EB-174D-0A40-0AB5961CEA59}"/>
              </a:ext>
            </a:extLst>
          </p:cNvPr>
          <p:cNvSpPr>
            <a:spLocks noGrp="1"/>
          </p:cNvSpPr>
          <p:nvPr>
            <p:ph type="title"/>
          </p:nvPr>
        </p:nvSpPr>
        <p:spPr>
          <a:xfrm>
            <a:off x="677333" y="609600"/>
            <a:ext cx="9339025" cy="871959"/>
          </a:xfrm>
        </p:spPr>
        <p:txBody>
          <a:bodyPr vert="horz" lIns="91440" tIns="45720" rIns="91440" bIns="45720" rtlCol="0" anchor="t">
            <a:normAutofit/>
          </a:bodyPr>
          <a:lstStyle/>
          <a:p>
            <a:r>
              <a:rPr lang="en-CH" b="1" dirty="0">
                <a:solidFill>
                  <a:srgbClr val="941100"/>
                </a:solidFill>
                <a:latin typeface="Calibri" panose="020F0502020204030204" pitchFamily="34" charset="0"/>
                <a:cs typeface="Calibri" panose="020F0502020204030204" pitchFamily="34" charset="0"/>
              </a:rPr>
              <a:t>Written Reports</a:t>
            </a:r>
            <a:endParaRPr lang="en-CH" dirty="0">
              <a:solidFill>
                <a:srgbClr val="1D2125"/>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E71AAA1-FA4A-1673-CF24-9459C9C68A69}"/>
              </a:ext>
            </a:extLst>
          </p:cNvPr>
          <p:cNvSpPr>
            <a:spLocks noGrp="1"/>
          </p:cNvSpPr>
          <p:nvPr>
            <p:ph idx="1"/>
          </p:nvPr>
        </p:nvSpPr>
        <p:spPr>
          <a:xfrm>
            <a:off x="677333" y="1481558"/>
            <a:ext cx="10214444" cy="4766841"/>
          </a:xfrm>
        </p:spPr>
        <p:txBody>
          <a:bodyPr>
            <a:normAutofit/>
          </a:bodyPr>
          <a:lstStyle/>
          <a:p>
            <a:pPr marL="0" indent="0">
              <a:buNone/>
            </a:pPr>
            <a:r>
              <a:rPr lang="en-GB" sz="2000" dirty="0">
                <a:effectLst/>
                <a:latin typeface="Calibri" panose="020F0502020204030204" pitchFamily="34" charset="0"/>
                <a:cs typeface="Calibri" panose="020F0502020204030204" pitchFamily="34" charset="0"/>
              </a:rPr>
              <a:t>The written reports are integral to fostering a rich and nuanced discussion in our Journal Club. </a:t>
            </a:r>
          </a:p>
          <a:p>
            <a:pPr marL="0" indent="0">
              <a:buNone/>
            </a:pPr>
            <a:r>
              <a:rPr lang="en-GB" sz="2000" dirty="0">
                <a:effectLst/>
                <a:latin typeface="Calibri" panose="020F0502020204030204" pitchFamily="34" charset="0"/>
                <a:cs typeface="Calibri" panose="020F0502020204030204" pitchFamily="34" charset="0"/>
              </a:rPr>
              <a:t>These reports should be 350-500 words in length and structured around the responses to four key questions. </a:t>
            </a:r>
          </a:p>
          <a:p>
            <a:r>
              <a:rPr lang="en-GB" sz="2000" b="1" dirty="0">
                <a:effectLst/>
                <a:latin typeface="Calibri" panose="020F0502020204030204" pitchFamily="34" charset="0"/>
                <a:cs typeface="Calibri" panose="020F0502020204030204" pitchFamily="34" charset="0"/>
              </a:rPr>
              <a:t>Composition and Structure</a:t>
            </a:r>
          </a:p>
          <a:p>
            <a:pPr>
              <a:buFont typeface="Arial" panose="020B0604020202020204" pitchFamily="34" charset="0"/>
              <a:buChar char="•"/>
            </a:pPr>
            <a:r>
              <a:rPr lang="en-GB" sz="2000" b="1" dirty="0">
                <a:effectLst/>
                <a:latin typeface="Calibri" panose="020F0502020204030204" pitchFamily="34" charset="0"/>
                <a:cs typeface="Calibri" panose="020F0502020204030204" pitchFamily="34" charset="0"/>
              </a:rPr>
              <a:t>Length</a:t>
            </a:r>
            <a:r>
              <a:rPr lang="en-GB" sz="2000" dirty="0">
                <a:effectLst/>
                <a:latin typeface="Calibri" panose="020F0502020204030204" pitchFamily="34" charset="0"/>
                <a:cs typeface="Calibri" panose="020F0502020204030204" pitchFamily="34" charset="0"/>
              </a:rPr>
              <a:t>: The report should be within the range of 350-500 words to ensure depth without sacrificing focus.</a:t>
            </a:r>
          </a:p>
          <a:p>
            <a:pPr>
              <a:buFont typeface="Arial" panose="020B0604020202020204" pitchFamily="34" charset="0"/>
              <a:buChar char="•"/>
            </a:pPr>
            <a:r>
              <a:rPr lang="en-GB" sz="2000" b="1" dirty="0">
                <a:effectLst/>
                <a:latin typeface="Calibri" panose="020F0502020204030204" pitchFamily="34" charset="0"/>
                <a:cs typeface="Calibri" panose="020F0502020204030204" pitchFamily="34" charset="0"/>
              </a:rPr>
              <a:t>Questions</a:t>
            </a:r>
            <a:r>
              <a:rPr lang="en-GB" sz="2000" dirty="0">
                <a:effectLst/>
                <a:latin typeface="Calibri" panose="020F0502020204030204" pitchFamily="34" charset="0"/>
                <a:cs typeface="Calibri" panose="020F0502020204030204" pitchFamily="34" charset="0"/>
              </a:rPr>
              <a:t>: The composition of the report will be facilitated by answering four questions (note: the report is really just about responding to the 4 questions and nicely collating them in a single coherent text). The questions will guide the content and structure. Please indicate the point in the text where you are starting to answer by writing e.g. </a:t>
            </a:r>
            <a:r>
              <a:rPr lang="en-GB" sz="2000" b="1" dirty="0">
                <a:effectLst/>
                <a:latin typeface="Calibri" panose="020F0502020204030204" pitchFamily="34" charset="0"/>
                <a:cs typeface="Calibri" panose="020F0502020204030204" pitchFamily="34" charset="0"/>
              </a:rPr>
              <a:t>[Q2]</a:t>
            </a:r>
          </a:p>
        </p:txBody>
      </p:sp>
      <p:pic>
        <p:nvPicPr>
          <p:cNvPr id="4" name="Picture 3" descr="A red and black logo&#10;&#10;Description automatically generated">
            <a:extLst>
              <a:ext uri="{FF2B5EF4-FFF2-40B4-BE49-F238E27FC236}">
                <a16:creationId xmlns:a16="http://schemas.microsoft.com/office/drawing/2014/main" id="{D2D56624-475B-8A46-3A26-1D20578172F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100000"/>
                    </a14:imgEffect>
                  </a14:imgLayer>
                </a14:imgProps>
              </a:ext>
            </a:extLst>
          </a:blip>
          <a:stretch>
            <a:fillRect/>
          </a:stretch>
        </p:blipFill>
        <p:spPr>
          <a:xfrm>
            <a:off x="10156590" y="338369"/>
            <a:ext cx="1759062" cy="509770"/>
          </a:xfrm>
          <a:prstGeom prst="rect">
            <a:avLst/>
          </a:prstGeom>
        </p:spPr>
      </p:pic>
      <p:sp>
        <p:nvSpPr>
          <p:cNvPr id="7" name="Slide Number Placeholder 6">
            <a:extLst>
              <a:ext uri="{FF2B5EF4-FFF2-40B4-BE49-F238E27FC236}">
                <a16:creationId xmlns:a16="http://schemas.microsoft.com/office/drawing/2014/main" id="{02893F2E-68B5-687C-7A03-B94A5F1ABFAE}"/>
              </a:ext>
            </a:extLst>
          </p:cNvPr>
          <p:cNvSpPr>
            <a:spLocks noGrp="1"/>
          </p:cNvSpPr>
          <p:nvPr>
            <p:ph type="sldNum" sz="quarter" idx="12"/>
          </p:nvPr>
        </p:nvSpPr>
        <p:spPr>
          <a:xfrm>
            <a:off x="11163816" y="6041362"/>
            <a:ext cx="683339" cy="365125"/>
          </a:xfrm>
        </p:spPr>
        <p:txBody>
          <a:bodyPr/>
          <a:lstStyle/>
          <a:p>
            <a:fld id="{D485A224-C8F8-924C-92B9-D7CED1938AD0}" type="slidenum">
              <a:rPr lang="en-CH" smtClean="0"/>
              <a:t>15</a:t>
            </a:fld>
            <a:endParaRPr lang="en-CH"/>
          </a:p>
        </p:txBody>
      </p:sp>
    </p:spTree>
    <p:extLst>
      <p:ext uri="{BB962C8B-B14F-4D97-AF65-F5344CB8AC3E}">
        <p14:creationId xmlns:p14="http://schemas.microsoft.com/office/powerpoint/2010/main" val="317679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B979-10EB-174D-0A40-0AB5961CEA59}"/>
              </a:ext>
            </a:extLst>
          </p:cNvPr>
          <p:cNvSpPr>
            <a:spLocks noGrp="1"/>
          </p:cNvSpPr>
          <p:nvPr>
            <p:ph type="title"/>
          </p:nvPr>
        </p:nvSpPr>
        <p:spPr>
          <a:xfrm>
            <a:off x="677333" y="609600"/>
            <a:ext cx="9339025" cy="871959"/>
          </a:xfrm>
        </p:spPr>
        <p:txBody>
          <a:bodyPr vert="horz" lIns="91440" tIns="45720" rIns="91440" bIns="45720" rtlCol="0" anchor="t">
            <a:normAutofit/>
          </a:bodyPr>
          <a:lstStyle/>
          <a:p>
            <a:r>
              <a:rPr lang="en-CH" b="1" dirty="0">
                <a:solidFill>
                  <a:srgbClr val="941100"/>
                </a:solidFill>
                <a:latin typeface="Calibri" panose="020F0502020204030204" pitchFamily="34" charset="0"/>
                <a:cs typeface="Calibri" panose="020F0502020204030204" pitchFamily="34" charset="0"/>
              </a:rPr>
              <a:t>Written Reports</a:t>
            </a:r>
            <a:endParaRPr lang="en-CH" dirty="0">
              <a:solidFill>
                <a:srgbClr val="1D2125"/>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E71AAA1-FA4A-1673-CF24-9459C9C68A69}"/>
              </a:ext>
            </a:extLst>
          </p:cNvPr>
          <p:cNvSpPr>
            <a:spLocks noGrp="1"/>
          </p:cNvSpPr>
          <p:nvPr>
            <p:ph idx="1"/>
          </p:nvPr>
        </p:nvSpPr>
        <p:spPr>
          <a:xfrm>
            <a:off x="677333" y="1481558"/>
            <a:ext cx="10214444" cy="4766841"/>
          </a:xfrm>
        </p:spPr>
        <p:txBody>
          <a:bodyPr>
            <a:normAutofit/>
          </a:bodyPr>
          <a:lstStyle/>
          <a:p>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Four Questions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H"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General Summary</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The first question is </a:t>
            </a:r>
            <a:r>
              <a:rPr lang="en-CH" sz="1800" u="sng" kern="100" dirty="0">
                <a:effectLst/>
                <a:latin typeface="Calibri" panose="020F0502020204030204" pitchFamily="34" charset="0"/>
                <a:ea typeface="Calibri" panose="020F0502020204030204" pitchFamily="34" charset="0"/>
                <a:cs typeface="Times New Roman" panose="02020603050405020304" pitchFamily="18" charset="0"/>
              </a:rPr>
              <a:t>constant</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for every paper and aims to stimulate a concise yet comprehensive summary of the paper. The question is:</a:t>
            </a:r>
          </a:p>
          <a:p>
            <a:pPr marL="687070" marR="781050" lvl="1" indent="0">
              <a:spcBef>
                <a:spcPts val="600"/>
              </a:spcBef>
              <a:spcAft>
                <a:spcPts val="600"/>
              </a:spcAft>
              <a:buNone/>
            </a:pPr>
            <a:r>
              <a:rPr lang="en-CH" i="1" kern="100" dirty="0">
                <a:effectLst/>
                <a:latin typeface="Calibri" panose="020F0502020204030204" pitchFamily="34" charset="0"/>
                <a:ea typeface="Calibri" panose="020F0502020204030204" pitchFamily="34" charset="0"/>
                <a:cs typeface="Times New Roman" panose="02020603050405020304" pitchFamily="18" charset="0"/>
              </a:rPr>
              <a:t>"What are the key objectives, methods, and findings of this paper, and how do they contribute to the field?"</a:t>
            </a:r>
            <a:endParaRPr lang="en-CH"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startAt="2"/>
              <a:tabLst>
                <a:tab pos="457200" algn="l"/>
              </a:tabLst>
            </a:pPr>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Methodological Understanding (Q2)</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This question will generally ask you to describe how a particularly complex display item (like a plot or a graph) is generated or what it represents. This gauges your understanding of the methods employed.</a:t>
            </a:r>
          </a:p>
          <a:p>
            <a:pPr marL="342900" lvl="0" indent="-342900">
              <a:buFont typeface="+mj-lt"/>
              <a:buAutoNum type="arabicPeriod" startAt="2"/>
              <a:tabLst>
                <a:tab pos="457200" algn="l"/>
              </a:tabLst>
            </a:pPr>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Weaknesses Identification (Q3)</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This question will prompt you to select a specific aspect of the paper that you find questionable or weak. This tests your ability to critically evaluate scientific work.</a:t>
            </a:r>
          </a:p>
          <a:p>
            <a:pPr marL="342900" lvl="0" indent="-342900">
              <a:buFont typeface="+mj-lt"/>
              <a:buAutoNum type="arabicPeriod" startAt="2"/>
              <a:tabLst>
                <a:tab pos="457200" algn="l"/>
              </a:tabLst>
            </a:pPr>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Interpretation</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and Opinion</a:t>
            </a:r>
            <a:r>
              <a:rPr lang="en-CH" sz="1800" b="1" kern="100" dirty="0">
                <a:effectLst/>
                <a:latin typeface="Calibri" panose="020F0502020204030204" pitchFamily="34" charset="0"/>
                <a:ea typeface="Calibri" panose="020F0502020204030204" pitchFamily="34" charset="0"/>
                <a:cs typeface="Times New Roman" panose="02020603050405020304" pitchFamily="18" charset="0"/>
              </a:rPr>
              <a:t> (Q4)</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 You will be asked to choose between two possible interpretations or views concerning the paper's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value or </a:t>
            </a:r>
            <a:r>
              <a:rPr lang="en-CH" sz="1800" kern="100" dirty="0">
                <a:effectLst/>
                <a:latin typeface="Calibri" panose="020F0502020204030204" pitchFamily="34" charset="0"/>
                <a:ea typeface="Calibri" panose="020F0502020204030204" pitchFamily="34" charset="0"/>
                <a:cs typeface="Times New Roman" panose="02020603050405020304" pitchFamily="18" charset="0"/>
              </a:rPr>
              <a:t>implications and to justify your choice. This evaluates your ability to think critically about the research's broader impact.</a:t>
            </a:r>
          </a:p>
        </p:txBody>
      </p:sp>
      <p:pic>
        <p:nvPicPr>
          <p:cNvPr id="4" name="Picture 3" descr="A red and black logo&#10;&#10;Description automatically generated">
            <a:extLst>
              <a:ext uri="{FF2B5EF4-FFF2-40B4-BE49-F238E27FC236}">
                <a16:creationId xmlns:a16="http://schemas.microsoft.com/office/drawing/2014/main" id="{D2D56624-475B-8A46-3A26-1D20578172F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100000"/>
                    </a14:imgEffect>
                  </a14:imgLayer>
                </a14:imgProps>
              </a:ext>
            </a:extLst>
          </a:blip>
          <a:stretch>
            <a:fillRect/>
          </a:stretch>
        </p:blipFill>
        <p:spPr>
          <a:xfrm>
            <a:off x="10156590" y="338369"/>
            <a:ext cx="1759062" cy="509770"/>
          </a:xfrm>
          <a:prstGeom prst="rect">
            <a:avLst/>
          </a:prstGeom>
        </p:spPr>
      </p:pic>
      <p:sp>
        <p:nvSpPr>
          <p:cNvPr id="7" name="Slide Number Placeholder 6">
            <a:extLst>
              <a:ext uri="{FF2B5EF4-FFF2-40B4-BE49-F238E27FC236}">
                <a16:creationId xmlns:a16="http://schemas.microsoft.com/office/drawing/2014/main" id="{02893F2E-68B5-687C-7A03-B94A5F1ABFAE}"/>
              </a:ext>
            </a:extLst>
          </p:cNvPr>
          <p:cNvSpPr>
            <a:spLocks noGrp="1"/>
          </p:cNvSpPr>
          <p:nvPr>
            <p:ph type="sldNum" sz="quarter" idx="12"/>
          </p:nvPr>
        </p:nvSpPr>
        <p:spPr>
          <a:xfrm>
            <a:off x="11163816" y="6041362"/>
            <a:ext cx="683339" cy="365125"/>
          </a:xfrm>
        </p:spPr>
        <p:txBody>
          <a:bodyPr/>
          <a:lstStyle/>
          <a:p>
            <a:fld id="{D485A224-C8F8-924C-92B9-D7CED1938AD0}" type="slidenum">
              <a:rPr lang="en-CH" smtClean="0"/>
              <a:t>16</a:t>
            </a:fld>
            <a:endParaRPr lang="en-CH"/>
          </a:p>
        </p:txBody>
      </p:sp>
    </p:spTree>
    <p:extLst>
      <p:ext uri="{BB962C8B-B14F-4D97-AF65-F5344CB8AC3E}">
        <p14:creationId xmlns:p14="http://schemas.microsoft.com/office/powerpoint/2010/main" val="3732294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B979-10EB-174D-0A40-0AB5961CEA59}"/>
              </a:ext>
            </a:extLst>
          </p:cNvPr>
          <p:cNvSpPr>
            <a:spLocks noGrp="1"/>
          </p:cNvSpPr>
          <p:nvPr>
            <p:ph type="title"/>
          </p:nvPr>
        </p:nvSpPr>
        <p:spPr>
          <a:xfrm>
            <a:off x="677333" y="609600"/>
            <a:ext cx="9339025" cy="871959"/>
          </a:xfrm>
        </p:spPr>
        <p:txBody>
          <a:bodyPr vert="horz" lIns="91440" tIns="45720" rIns="91440" bIns="45720" rtlCol="0" anchor="t">
            <a:normAutofit/>
          </a:bodyPr>
          <a:lstStyle/>
          <a:p>
            <a:r>
              <a:rPr lang="en-CH" b="1" dirty="0">
                <a:solidFill>
                  <a:srgbClr val="941100"/>
                </a:solidFill>
                <a:latin typeface="Calibri" panose="020F0502020204030204" pitchFamily="34" charset="0"/>
                <a:cs typeface="Calibri" panose="020F0502020204030204" pitchFamily="34" charset="0"/>
              </a:rPr>
              <a:t>Written Reports</a:t>
            </a:r>
            <a:endParaRPr lang="en-CH" dirty="0">
              <a:solidFill>
                <a:srgbClr val="1D2125"/>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E71AAA1-FA4A-1673-CF24-9459C9C68A69}"/>
              </a:ext>
            </a:extLst>
          </p:cNvPr>
          <p:cNvSpPr>
            <a:spLocks noGrp="1"/>
          </p:cNvSpPr>
          <p:nvPr>
            <p:ph idx="1"/>
          </p:nvPr>
        </p:nvSpPr>
        <p:spPr>
          <a:xfrm>
            <a:off x="677333" y="1481558"/>
            <a:ext cx="10214444" cy="4766841"/>
          </a:xfrm>
        </p:spPr>
        <p:txBody>
          <a:bodyPr>
            <a:normAutofit/>
          </a:bodyPr>
          <a:lstStyle/>
          <a:p>
            <a:r>
              <a:rPr lang="en-GB" b="1" dirty="0">
                <a:effectLst/>
                <a:latin typeface="Helvetica Neue" panose="02000503000000020004" pitchFamily="2" charset="0"/>
              </a:rPr>
              <a:t>Evaluation Criteria</a:t>
            </a:r>
          </a:p>
          <a:p>
            <a:pPr>
              <a:buFont typeface="Arial" panose="020B0604020202020204" pitchFamily="34" charset="0"/>
              <a:buChar char="•"/>
            </a:pPr>
            <a:r>
              <a:rPr lang="en-GB" b="1" dirty="0">
                <a:effectLst/>
                <a:latin typeface="Helvetica Neue" panose="02000503000000020004" pitchFamily="2" charset="0"/>
              </a:rPr>
              <a:t>Clarity</a:t>
            </a:r>
            <a:r>
              <a:rPr lang="en-GB" dirty="0">
                <a:effectLst/>
                <a:latin typeface="Helvetica Neue" panose="02000503000000020004" pitchFamily="2" charset="0"/>
              </a:rPr>
              <a:t>: Clear articulation of ideas and logical structure.</a:t>
            </a:r>
          </a:p>
          <a:p>
            <a:pPr>
              <a:buFont typeface="Arial" panose="020B0604020202020204" pitchFamily="34" charset="0"/>
              <a:buChar char="•"/>
            </a:pPr>
            <a:r>
              <a:rPr lang="en-GB" b="1" dirty="0">
                <a:effectLst/>
                <a:latin typeface="Helvetica Neue" panose="02000503000000020004" pitchFamily="2" charset="0"/>
              </a:rPr>
              <a:t>Pertinence</a:t>
            </a:r>
            <a:r>
              <a:rPr lang="en-GB" dirty="0">
                <a:effectLst/>
                <a:latin typeface="Helvetica Neue" panose="02000503000000020004" pitchFamily="2" charset="0"/>
              </a:rPr>
              <a:t>: Relevance and context of the points or questions raised.</a:t>
            </a:r>
          </a:p>
          <a:p>
            <a:pPr>
              <a:buFont typeface="Arial" panose="020B0604020202020204" pitchFamily="34" charset="0"/>
              <a:buChar char="•"/>
            </a:pPr>
            <a:r>
              <a:rPr lang="en-GB" b="1" dirty="0">
                <a:effectLst/>
                <a:latin typeface="Helvetica Neue" panose="02000503000000020004" pitchFamily="2" charset="0"/>
              </a:rPr>
              <a:t>Understanding</a:t>
            </a:r>
            <a:r>
              <a:rPr lang="en-GB" dirty="0">
                <a:effectLst/>
                <a:latin typeface="Helvetica Neue" panose="02000503000000020004" pitchFamily="2" charset="0"/>
              </a:rPr>
              <a:t>: Depth of comprehension of the paper's methodology and findings.</a:t>
            </a:r>
          </a:p>
          <a:p>
            <a:pPr>
              <a:buFont typeface="Arial" panose="020B0604020202020204" pitchFamily="34" charset="0"/>
              <a:buChar char="•"/>
            </a:pPr>
            <a:r>
              <a:rPr lang="en-GB" b="1" dirty="0">
                <a:effectLst/>
                <a:latin typeface="Helvetica Neue" panose="02000503000000020004" pitchFamily="2" charset="0"/>
              </a:rPr>
              <a:t>Accuracy of Criticism</a:t>
            </a:r>
            <a:r>
              <a:rPr lang="en-GB" dirty="0">
                <a:effectLst/>
                <a:latin typeface="Helvetica Neue" panose="02000503000000020004" pitchFamily="2" charset="0"/>
              </a:rPr>
              <a:t>: Specificity and fairness in your critiques.</a:t>
            </a:r>
          </a:p>
          <a:p>
            <a:pPr>
              <a:buFont typeface="Arial" panose="020B0604020202020204" pitchFamily="34" charset="0"/>
              <a:buChar char="•"/>
            </a:pPr>
            <a:r>
              <a:rPr lang="en-GB" b="1" dirty="0">
                <a:effectLst/>
                <a:latin typeface="Helvetica Neue" panose="02000503000000020004" pitchFamily="2" charset="0"/>
              </a:rPr>
              <a:t>Originality</a:t>
            </a:r>
            <a:r>
              <a:rPr lang="en-GB" dirty="0">
                <a:effectLst/>
                <a:latin typeface="Helvetica Neue" panose="02000503000000020004" pitchFamily="2" charset="0"/>
              </a:rPr>
              <a:t>: Innovation and critical thinking in the questions or criticisms posed.</a:t>
            </a:r>
          </a:p>
        </p:txBody>
      </p:sp>
      <p:pic>
        <p:nvPicPr>
          <p:cNvPr id="4" name="Picture 3" descr="A red and black logo&#10;&#10;Description automatically generated">
            <a:extLst>
              <a:ext uri="{FF2B5EF4-FFF2-40B4-BE49-F238E27FC236}">
                <a16:creationId xmlns:a16="http://schemas.microsoft.com/office/drawing/2014/main" id="{D2D56624-475B-8A46-3A26-1D20578172F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100000"/>
                    </a14:imgEffect>
                  </a14:imgLayer>
                </a14:imgProps>
              </a:ext>
            </a:extLst>
          </a:blip>
          <a:stretch>
            <a:fillRect/>
          </a:stretch>
        </p:blipFill>
        <p:spPr>
          <a:xfrm>
            <a:off x="10156590" y="338369"/>
            <a:ext cx="1759062" cy="509770"/>
          </a:xfrm>
          <a:prstGeom prst="rect">
            <a:avLst/>
          </a:prstGeom>
        </p:spPr>
      </p:pic>
      <p:sp>
        <p:nvSpPr>
          <p:cNvPr id="7" name="Slide Number Placeholder 6">
            <a:extLst>
              <a:ext uri="{FF2B5EF4-FFF2-40B4-BE49-F238E27FC236}">
                <a16:creationId xmlns:a16="http://schemas.microsoft.com/office/drawing/2014/main" id="{02893F2E-68B5-687C-7A03-B94A5F1ABFAE}"/>
              </a:ext>
            </a:extLst>
          </p:cNvPr>
          <p:cNvSpPr>
            <a:spLocks noGrp="1"/>
          </p:cNvSpPr>
          <p:nvPr>
            <p:ph type="sldNum" sz="quarter" idx="12"/>
          </p:nvPr>
        </p:nvSpPr>
        <p:spPr>
          <a:xfrm>
            <a:off x="11163816" y="6041362"/>
            <a:ext cx="683339" cy="365125"/>
          </a:xfrm>
        </p:spPr>
        <p:txBody>
          <a:bodyPr/>
          <a:lstStyle/>
          <a:p>
            <a:fld id="{D485A224-C8F8-924C-92B9-D7CED1938AD0}" type="slidenum">
              <a:rPr lang="en-CH" smtClean="0"/>
              <a:t>17</a:t>
            </a:fld>
            <a:endParaRPr lang="en-CH"/>
          </a:p>
        </p:txBody>
      </p:sp>
    </p:spTree>
    <p:extLst>
      <p:ext uri="{BB962C8B-B14F-4D97-AF65-F5344CB8AC3E}">
        <p14:creationId xmlns:p14="http://schemas.microsoft.com/office/powerpoint/2010/main" val="1922562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30E5-5755-97C7-4C71-795CE3271671}"/>
              </a:ext>
            </a:extLst>
          </p:cNvPr>
          <p:cNvSpPr>
            <a:spLocks noGrp="1"/>
          </p:cNvSpPr>
          <p:nvPr>
            <p:ph type="title"/>
          </p:nvPr>
        </p:nvSpPr>
        <p:spPr/>
        <p:txBody>
          <a:bodyPr/>
          <a:lstStyle/>
          <a:p>
            <a:r>
              <a:rPr lang="en-US" dirty="0"/>
              <a:t>PART 3 (more info will follow)</a:t>
            </a:r>
          </a:p>
        </p:txBody>
      </p:sp>
      <p:sp>
        <p:nvSpPr>
          <p:cNvPr id="3" name="Content Placeholder 2">
            <a:extLst>
              <a:ext uri="{FF2B5EF4-FFF2-40B4-BE49-F238E27FC236}">
                <a16:creationId xmlns:a16="http://schemas.microsoft.com/office/drawing/2014/main" id="{158EFACF-358A-2ABE-DB18-33A7A0ADEC17}"/>
              </a:ext>
            </a:extLst>
          </p:cNvPr>
          <p:cNvSpPr>
            <a:spLocks noGrp="1"/>
          </p:cNvSpPr>
          <p:nvPr>
            <p:ph idx="1"/>
          </p:nvPr>
        </p:nvSpPr>
        <p:spPr>
          <a:xfrm>
            <a:off x="677334" y="1775107"/>
            <a:ext cx="8596668" cy="3880773"/>
          </a:xfrm>
        </p:spPr>
        <p:txBody>
          <a:bodyPr/>
          <a:lstStyle/>
          <a:p>
            <a:r>
              <a:rPr lang="en-US" dirty="0"/>
              <a:t>Mini-projects (group </a:t>
            </a:r>
            <a:r>
              <a:rPr lang="en-US" dirty="0" err="1"/>
              <a:t>assigments</a:t>
            </a:r>
            <a:r>
              <a:rPr lang="en-US" dirty="0"/>
              <a:t>) 2-3 people per group.</a:t>
            </a:r>
          </a:p>
          <a:p>
            <a:endParaRPr lang="en-US" dirty="0"/>
          </a:p>
          <a:p>
            <a:r>
              <a:rPr lang="en-US" dirty="0"/>
              <a:t>Mini-project A: </a:t>
            </a:r>
            <a:r>
              <a:rPr lang="en-US" b="1" dirty="0"/>
              <a:t>Write a peer review of a </a:t>
            </a:r>
            <a:r>
              <a:rPr lang="en-US" b="1" i="1" dirty="0" err="1"/>
              <a:t>biorxiv</a:t>
            </a:r>
            <a:r>
              <a:rPr lang="en-US" b="1" dirty="0"/>
              <a:t> preprint article.</a:t>
            </a:r>
          </a:p>
          <a:p>
            <a:endParaRPr lang="en-US" dirty="0"/>
          </a:p>
          <a:p>
            <a:r>
              <a:rPr lang="en-US" dirty="0"/>
              <a:t>Mini-project B: </a:t>
            </a:r>
            <a:r>
              <a:rPr lang="en-US" b="1" dirty="0"/>
              <a:t>Extract information to write a protocol from a paper as if you wished to replicate the data.</a:t>
            </a:r>
          </a:p>
          <a:p>
            <a:endParaRPr lang="en-US" dirty="0"/>
          </a:p>
          <a:p>
            <a:r>
              <a:rPr lang="en-US" dirty="0"/>
              <a:t>Mini-project C: </a:t>
            </a:r>
            <a:r>
              <a:rPr lang="en-US" b="1" dirty="0"/>
              <a:t>Access the data from a paper and carry on a missing analysis which you expect could lead to an additional claim.</a:t>
            </a:r>
          </a:p>
        </p:txBody>
      </p:sp>
      <p:sp>
        <p:nvSpPr>
          <p:cNvPr id="4" name="Slide Number Placeholder 3">
            <a:extLst>
              <a:ext uri="{FF2B5EF4-FFF2-40B4-BE49-F238E27FC236}">
                <a16:creationId xmlns:a16="http://schemas.microsoft.com/office/drawing/2014/main" id="{2881996D-7589-46E3-83EA-E1374B62D5C9}"/>
              </a:ext>
            </a:extLst>
          </p:cNvPr>
          <p:cNvSpPr>
            <a:spLocks noGrp="1"/>
          </p:cNvSpPr>
          <p:nvPr>
            <p:ph type="sldNum" sz="quarter" idx="12"/>
          </p:nvPr>
        </p:nvSpPr>
        <p:spPr/>
        <p:txBody>
          <a:bodyPr/>
          <a:lstStyle/>
          <a:p>
            <a:fld id="{D485A224-C8F8-924C-92B9-D7CED1938AD0}" type="slidenum">
              <a:rPr lang="en-CH" smtClean="0"/>
              <a:pPr/>
              <a:t>18</a:t>
            </a:fld>
            <a:r>
              <a:rPr lang="en-CH"/>
              <a:t>.</a:t>
            </a:r>
            <a:endParaRPr lang="en-CH" dirty="0"/>
          </a:p>
        </p:txBody>
      </p:sp>
    </p:spTree>
    <p:extLst>
      <p:ext uri="{BB962C8B-B14F-4D97-AF65-F5344CB8AC3E}">
        <p14:creationId xmlns:p14="http://schemas.microsoft.com/office/powerpoint/2010/main" val="4266317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7DA4-F24A-9C3C-3C05-F5519167C075}"/>
              </a:ext>
            </a:extLst>
          </p:cNvPr>
          <p:cNvSpPr>
            <a:spLocks noGrp="1"/>
          </p:cNvSpPr>
          <p:nvPr>
            <p:ph type="title"/>
          </p:nvPr>
        </p:nvSpPr>
        <p:spPr>
          <a:xfrm>
            <a:off x="1325516" y="2577297"/>
            <a:ext cx="8596668" cy="1320800"/>
          </a:xfrm>
        </p:spPr>
        <p:txBody>
          <a:bodyPr>
            <a:normAutofit/>
          </a:bodyPr>
          <a:lstStyle/>
          <a:p>
            <a:pPr algn="ctr"/>
            <a:r>
              <a:rPr lang="en-US" sz="4800" dirty="0"/>
              <a:t>Questions?</a:t>
            </a:r>
          </a:p>
        </p:txBody>
      </p:sp>
      <p:sp>
        <p:nvSpPr>
          <p:cNvPr id="4" name="Slide Number Placeholder 3">
            <a:extLst>
              <a:ext uri="{FF2B5EF4-FFF2-40B4-BE49-F238E27FC236}">
                <a16:creationId xmlns:a16="http://schemas.microsoft.com/office/drawing/2014/main" id="{A70FEDD6-8884-B171-63C3-EF1C56BAD056}"/>
              </a:ext>
            </a:extLst>
          </p:cNvPr>
          <p:cNvSpPr>
            <a:spLocks noGrp="1"/>
          </p:cNvSpPr>
          <p:nvPr>
            <p:ph type="sldNum" sz="quarter" idx="12"/>
          </p:nvPr>
        </p:nvSpPr>
        <p:spPr/>
        <p:txBody>
          <a:bodyPr/>
          <a:lstStyle/>
          <a:p>
            <a:fld id="{D485A224-C8F8-924C-92B9-D7CED1938AD0}" type="slidenum">
              <a:rPr lang="en-CH" smtClean="0"/>
              <a:pPr/>
              <a:t>19</a:t>
            </a:fld>
            <a:r>
              <a:rPr lang="en-CH"/>
              <a:t>.</a:t>
            </a:r>
            <a:endParaRPr lang="en-CH" dirty="0"/>
          </a:p>
        </p:txBody>
      </p:sp>
    </p:spTree>
    <p:extLst>
      <p:ext uri="{BB962C8B-B14F-4D97-AF65-F5344CB8AC3E}">
        <p14:creationId xmlns:p14="http://schemas.microsoft.com/office/powerpoint/2010/main" val="353645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1188E0-C394-9634-2A46-FF1CAAE54104}"/>
              </a:ext>
            </a:extLst>
          </p:cNvPr>
          <p:cNvSpPr>
            <a:spLocks noGrp="1"/>
          </p:cNvSpPr>
          <p:nvPr>
            <p:ph type="sldNum" sz="quarter" idx="12"/>
          </p:nvPr>
        </p:nvSpPr>
        <p:spPr/>
        <p:txBody>
          <a:bodyPr/>
          <a:lstStyle/>
          <a:p>
            <a:fld id="{D485A224-C8F8-924C-92B9-D7CED1938AD0}" type="slidenum">
              <a:rPr lang="en-CH" smtClean="0"/>
              <a:pPr/>
              <a:t>2</a:t>
            </a:fld>
            <a:r>
              <a:rPr lang="en-CH"/>
              <a:t>.</a:t>
            </a:r>
            <a:endParaRPr lang="en-CH" dirty="0"/>
          </a:p>
        </p:txBody>
      </p:sp>
      <p:sp>
        <p:nvSpPr>
          <p:cNvPr id="3" name="TextBox 2">
            <a:extLst>
              <a:ext uri="{FF2B5EF4-FFF2-40B4-BE49-F238E27FC236}">
                <a16:creationId xmlns:a16="http://schemas.microsoft.com/office/drawing/2014/main" id="{66AA8A5D-DE66-9D70-63E8-0A4361B87210}"/>
              </a:ext>
            </a:extLst>
          </p:cNvPr>
          <p:cNvSpPr txBox="1"/>
          <p:nvPr/>
        </p:nvSpPr>
        <p:spPr>
          <a:xfrm>
            <a:off x="3624333" y="5482099"/>
            <a:ext cx="5470985" cy="646331"/>
          </a:xfrm>
          <a:prstGeom prst="rect">
            <a:avLst/>
          </a:prstGeom>
          <a:noFill/>
        </p:spPr>
        <p:txBody>
          <a:bodyPr wrap="none" rtlCol="0">
            <a:spAutoFit/>
          </a:bodyPr>
          <a:lstStyle/>
          <a:p>
            <a:r>
              <a:rPr lang="en-US" b="1" dirty="0"/>
              <a:t>MOODLE</a:t>
            </a:r>
          </a:p>
          <a:p>
            <a:r>
              <a:rPr lang="en-US" dirty="0"/>
              <a:t>https://</a:t>
            </a:r>
            <a:r>
              <a:rPr lang="en-US" dirty="0" err="1"/>
              <a:t>moodle.epfl.ch</a:t>
            </a:r>
            <a:r>
              <a:rPr lang="en-US" dirty="0"/>
              <a:t>/course/</a:t>
            </a:r>
            <a:r>
              <a:rPr lang="en-US" dirty="0" err="1"/>
              <a:t>view.php?id</a:t>
            </a:r>
            <a:r>
              <a:rPr lang="en-US" dirty="0"/>
              <a:t>=14338</a:t>
            </a:r>
          </a:p>
        </p:txBody>
      </p:sp>
      <p:sp>
        <p:nvSpPr>
          <p:cNvPr id="4" name="TextBox 3">
            <a:extLst>
              <a:ext uri="{FF2B5EF4-FFF2-40B4-BE49-F238E27FC236}">
                <a16:creationId xmlns:a16="http://schemas.microsoft.com/office/drawing/2014/main" id="{A71B08D2-BDAF-C69E-4863-AD6B380A0F94}"/>
              </a:ext>
            </a:extLst>
          </p:cNvPr>
          <p:cNvSpPr txBox="1"/>
          <p:nvPr/>
        </p:nvSpPr>
        <p:spPr>
          <a:xfrm>
            <a:off x="3624333" y="3527567"/>
            <a:ext cx="2685351" cy="646331"/>
          </a:xfrm>
          <a:prstGeom prst="rect">
            <a:avLst/>
          </a:prstGeom>
          <a:noFill/>
        </p:spPr>
        <p:txBody>
          <a:bodyPr wrap="none" rtlCol="0">
            <a:spAutoFit/>
          </a:bodyPr>
          <a:lstStyle/>
          <a:p>
            <a:r>
              <a:rPr lang="en-US" b="1" dirty="0"/>
              <a:t>PROFESSOR CONTACT</a:t>
            </a:r>
          </a:p>
          <a:p>
            <a:r>
              <a:rPr lang="en-US" dirty="0" err="1"/>
              <a:t>gioele.lamanno@epfl.ch</a:t>
            </a:r>
            <a:endParaRPr lang="en-US" dirty="0"/>
          </a:p>
        </p:txBody>
      </p:sp>
      <p:sp>
        <p:nvSpPr>
          <p:cNvPr id="5" name="TextBox 4">
            <a:extLst>
              <a:ext uri="{FF2B5EF4-FFF2-40B4-BE49-F238E27FC236}">
                <a16:creationId xmlns:a16="http://schemas.microsoft.com/office/drawing/2014/main" id="{4FEB916B-29DF-32D5-364E-09657BA87117}"/>
              </a:ext>
            </a:extLst>
          </p:cNvPr>
          <p:cNvSpPr txBox="1"/>
          <p:nvPr/>
        </p:nvSpPr>
        <p:spPr>
          <a:xfrm>
            <a:off x="3624334" y="1573036"/>
            <a:ext cx="3046027" cy="646331"/>
          </a:xfrm>
          <a:prstGeom prst="rect">
            <a:avLst/>
          </a:prstGeom>
          <a:noFill/>
        </p:spPr>
        <p:txBody>
          <a:bodyPr wrap="none" rtlCol="0">
            <a:spAutoFit/>
          </a:bodyPr>
          <a:lstStyle/>
          <a:p>
            <a:r>
              <a:rPr lang="en-US" b="1" dirty="0"/>
              <a:t>MAIN CONTACT</a:t>
            </a:r>
          </a:p>
          <a:p>
            <a:r>
              <a:rPr lang="en-US" dirty="0" err="1"/>
              <a:t>alessandro.valente@epfl.ch</a:t>
            </a:r>
            <a:endParaRPr lang="en-US" dirty="0"/>
          </a:p>
        </p:txBody>
      </p:sp>
      <p:pic>
        <p:nvPicPr>
          <p:cNvPr id="6" name="Picture 5">
            <a:extLst>
              <a:ext uri="{FF2B5EF4-FFF2-40B4-BE49-F238E27FC236}">
                <a16:creationId xmlns:a16="http://schemas.microsoft.com/office/drawing/2014/main" id="{7AD813CB-0B84-4686-CF9C-BDF2C35F67E1}"/>
              </a:ext>
            </a:extLst>
          </p:cNvPr>
          <p:cNvPicPr>
            <a:picLocks noChangeAspect="1"/>
          </p:cNvPicPr>
          <p:nvPr/>
        </p:nvPicPr>
        <p:blipFill>
          <a:blip r:embed="rId2"/>
          <a:stretch>
            <a:fillRect/>
          </a:stretch>
        </p:blipFill>
        <p:spPr>
          <a:xfrm>
            <a:off x="2267551" y="1116013"/>
            <a:ext cx="1149415" cy="1734277"/>
          </a:xfrm>
          <a:prstGeom prst="rect">
            <a:avLst/>
          </a:prstGeom>
        </p:spPr>
      </p:pic>
      <p:pic>
        <p:nvPicPr>
          <p:cNvPr id="7" name="Picture 6">
            <a:extLst>
              <a:ext uri="{FF2B5EF4-FFF2-40B4-BE49-F238E27FC236}">
                <a16:creationId xmlns:a16="http://schemas.microsoft.com/office/drawing/2014/main" id="{05C6B2C7-C887-6C5E-9D9D-206C47A7D914}"/>
              </a:ext>
            </a:extLst>
          </p:cNvPr>
          <p:cNvPicPr>
            <a:picLocks noChangeAspect="1"/>
          </p:cNvPicPr>
          <p:nvPr/>
        </p:nvPicPr>
        <p:blipFill>
          <a:blip r:embed="rId3"/>
          <a:stretch>
            <a:fillRect/>
          </a:stretch>
        </p:blipFill>
        <p:spPr>
          <a:xfrm>
            <a:off x="2181789" y="2972857"/>
            <a:ext cx="1320940" cy="2024239"/>
          </a:xfrm>
          <a:prstGeom prst="rect">
            <a:avLst/>
          </a:prstGeom>
        </p:spPr>
      </p:pic>
      <p:pic>
        <p:nvPicPr>
          <p:cNvPr id="8" name="Picture 7">
            <a:extLst>
              <a:ext uri="{FF2B5EF4-FFF2-40B4-BE49-F238E27FC236}">
                <a16:creationId xmlns:a16="http://schemas.microsoft.com/office/drawing/2014/main" id="{53410B1D-BCF2-FABF-1191-46DE294A29F2}"/>
              </a:ext>
            </a:extLst>
          </p:cNvPr>
          <p:cNvPicPr>
            <a:picLocks noChangeAspect="1"/>
          </p:cNvPicPr>
          <p:nvPr/>
        </p:nvPicPr>
        <p:blipFill>
          <a:blip r:embed="rId4"/>
          <a:stretch>
            <a:fillRect/>
          </a:stretch>
        </p:blipFill>
        <p:spPr>
          <a:xfrm>
            <a:off x="1964375" y="5242230"/>
            <a:ext cx="1538354" cy="1179226"/>
          </a:xfrm>
          <a:prstGeom prst="rect">
            <a:avLst/>
          </a:prstGeom>
        </p:spPr>
      </p:pic>
      <p:sp>
        <p:nvSpPr>
          <p:cNvPr id="9" name="Title 1">
            <a:extLst>
              <a:ext uri="{FF2B5EF4-FFF2-40B4-BE49-F238E27FC236}">
                <a16:creationId xmlns:a16="http://schemas.microsoft.com/office/drawing/2014/main" id="{012453D8-C7C4-A3BD-F8E3-01864FA02D3C}"/>
              </a:ext>
            </a:extLst>
          </p:cNvPr>
          <p:cNvSpPr txBox="1">
            <a:spLocks/>
          </p:cNvSpPr>
          <p:nvPr/>
        </p:nvSpPr>
        <p:spPr>
          <a:xfrm>
            <a:off x="2392150" y="113378"/>
            <a:ext cx="6703168" cy="100263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100" dirty="0">
                <a:solidFill>
                  <a:srgbClr val="1D2125"/>
                </a:solidFill>
                <a:latin typeface="Montserrat" pitchFamily="2" charset="77"/>
                <a:cs typeface="Calibri" panose="020F0502020204030204" pitchFamily="34" charset="0"/>
              </a:rPr>
              <a:t>Contacts</a:t>
            </a:r>
            <a:endParaRPr lang="en-CH" sz="4000" dirty="0">
              <a:solidFill>
                <a:srgbClr val="1D2125"/>
              </a:solidFill>
              <a:latin typeface="Montserrat" pitchFamily="2" charset="77"/>
              <a:cs typeface="Calibri" panose="020F0502020204030204" pitchFamily="34" charset="0"/>
            </a:endParaRPr>
          </a:p>
        </p:txBody>
      </p:sp>
    </p:spTree>
    <p:extLst>
      <p:ext uri="{BB962C8B-B14F-4D97-AF65-F5344CB8AC3E}">
        <p14:creationId xmlns:p14="http://schemas.microsoft.com/office/powerpoint/2010/main" val="198774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70D3-3A23-42A3-C526-5E09AAE99AF7}"/>
              </a:ext>
            </a:extLst>
          </p:cNvPr>
          <p:cNvSpPr>
            <a:spLocks noGrp="1"/>
          </p:cNvSpPr>
          <p:nvPr>
            <p:ph type="title"/>
          </p:nvPr>
        </p:nvSpPr>
        <p:spPr/>
        <p:txBody>
          <a:bodyPr/>
          <a:lstStyle/>
          <a:p>
            <a:r>
              <a:rPr lang="en-GB" dirty="0">
                <a:solidFill>
                  <a:schemeClr val="tx1"/>
                </a:solidFill>
                <a:latin typeface="Calibri" panose="020F0502020204030204" pitchFamily="34" charset="0"/>
                <a:cs typeface="Calibri" panose="020F0502020204030204" pitchFamily="34" charset="0"/>
              </a:rPr>
              <a:t>What is our </a:t>
            </a:r>
            <a:r>
              <a:rPr lang="en-GB" b="1" dirty="0">
                <a:solidFill>
                  <a:schemeClr val="tx1"/>
                </a:solidFill>
                <a:latin typeface="Calibri" panose="020F0502020204030204" pitchFamily="34" charset="0"/>
                <a:cs typeface="Calibri" panose="020F0502020204030204" pitchFamily="34" charset="0"/>
              </a:rPr>
              <a:t>goal</a:t>
            </a:r>
            <a:r>
              <a:rPr lang="en-GB" dirty="0">
                <a:solidFill>
                  <a:schemeClr val="tx1"/>
                </a:solidFill>
                <a:latin typeface="Calibri" panose="020F0502020204030204" pitchFamily="34" charset="0"/>
                <a:cs typeface="Calibri" panose="020F0502020204030204" pitchFamily="34" charset="0"/>
              </a:rPr>
              <a:t>?</a:t>
            </a:r>
            <a:endParaRPr lang="en-CH"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A553DDD-2DA3-3A90-25EA-3A0E35F0E35F}"/>
              </a:ext>
            </a:extLst>
          </p:cNvPr>
          <p:cNvSpPr>
            <a:spLocks noGrp="1"/>
          </p:cNvSpPr>
          <p:nvPr>
            <p:ph idx="1"/>
          </p:nvPr>
        </p:nvSpPr>
        <p:spPr>
          <a:xfrm>
            <a:off x="677334" y="1820347"/>
            <a:ext cx="8596668" cy="4793104"/>
          </a:xfrm>
        </p:spPr>
        <p:txBody>
          <a:bodyPr>
            <a:normAutofit/>
          </a:bodyPr>
          <a:lstStyle/>
          <a:p>
            <a:pPr marL="0" indent="0">
              <a:buNone/>
            </a:pPr>
            <a:r>
              <a:rPr lang="en-US" sz="2400" b="0" i="0" dirty="0">
                <a:solidFill>
                  <a:srgbClr val="212121"/>
                </a:solidFill>
                <a:effectLst/>
                <a:latin typeface="Arial" panose="020B0604020202020204" pitchFamily="34" charset="0"/>
              </a:rPr>
              <a:t>Learn to… </a:t>
            </a:r>
          </a:p>
          <a:p>
            <a:pPr marL="0" indent="0">
              <a:buNone/>
            </a:pPr>
            <a:r>
              <a:rPr lang="en-US" sz="2400" b="1" i="0" dirty="0">
                <a:solidFill>
                  <a:srgbClr val="212121"/>
                </a:solidFill>
                <a:effectLst/>
                <a:latin typeface="Arial" panose="020B0604020202020204" pitchFamily="34" charset="0"/>
              </a:rPr>
              <a:t>analyze</a:t>
            </a:r>
            <a:r>
              <a:rPr lang="en-US" sz="2400" b="0" i="0" dirty="0">
                <a:solidFill>
                  <a:srgbClr val="212121"/>
                </a:solidFill>
                <a:effectLst/>
                <a:latin typeface="Arial" panose="020B0604020202020204" pitchFamily="34" charset="0"/>
              </a:rPr>
              <a:t> a scientific paper critically, </a:t>
            </a:r>
          </a:p>
          <a:p>
            <a:pPr marL="0" indent="0">
              <a:buNone/>
            </a:pPr>
            <a:r>
              <a:rPr lang="en-US" sz="2400" b="1" i="0" dirty="0">
                <a:solidFill>
                  <a:srgbClr val="212121"/>
                </a:solidFill>
                <a:effectLst/>
                <a:latin typeface="Arial" panose="020B0604020202020204" pitchFamily="34" charset="0"/>
              </a:rPr>
              <a:t>question</a:t>
            </a:r>
            <a:r>
              <a:rPr lang="en-US" sz="2400" b="0" i="0" dirty="0">
                <a:solidFill>
                  <a:srgbClr val="212121"/>
                </a:solidFill>
                <a:effectLst/>
                <a:latin typeface="Arial" panose="020B0604020202020204" pitchFamily="34" charset="0"/>
              </a:rPr>
              <a:t> if the data support the conclusions, </a:t>
            </a:r>
          </a:p>
          <a:p>
            <a:pPr marL="0" indent="0">
              <a:buNone/>
            </a:pPr>
            <a:r>
              <a:rPr lang="en-US" sz="2400" b="1" i="0" dirty="0">
                <a:solidFill>
                  <a:srgbClr val="212121"/>
                </a:solidFill>
                <a:effectLst/>
                <a:latin typeface="Arial" panose="020B0604020202020204" pitchFamily="34" charset="0"/>
              </a:rPr>
              <a:t>produce</a:t>
            </a:r>
            <a:r>
              <a:rPr lang="en-US" sz="2400" b="0" i="0" dirty="0">
                <a:solidFill>
                  <a:srgbClr val="212121"/>
                </a:solidFill>
                <a:effectLst/>
                <a:latin typeface="Arial" panose="020B0604020202020204" pitchFamily="34" charset="0"/>
              </a:rPr>
              <a:t> constructive referee reports in written or oral form. </a:t>
            </a:r>
          </a:p>
          <a:p>
            <a:pPr marL="0" indent="0">
              <a:buNone/>
            </a:pPr>
            <a:endParaRPr lang="en-US" sz="2400" dirty="0">
              <a:solidFill>
                <a:srgbClr val="212121"/>
              </a:solidFill>
              <a:latin typeface="Arial" panose="020B0604020202020204" pitchFamily="34" charset="0"/>
            </a:endParaRPr>
          </a:p>
          <a:p>
            <a:pPr marL="0" indent="0" algn="ctr">
              <a:buNone/>
            </a:pPr>
            <a:r>
              <a:rPr lang="en-US" sz="2400" b="0" i="0" dirty="0">
                <a:solidFill>
                  <a:srgbClr val="212121"/>
                </a:solidFill>
                <a:effectLst/>
                <a:latin typeface="Arial" panose="020B0604020202020204" pitchFamily="34" charset="0"/>
              </a:rPr>
              <a:t>The papers considered will give an overview of the field of </a:t>
            </a:r>
          </a:p>
          <a:p>
            <a:pPr marL="0" indent="0" algn="ctr">
              <a:buNone/>
            </a:pPr>
            <a:r>
              <a:rPr lang="en-US" sz="2400" b="1" i="0" dirty="0">
                <a:solidFill>
                  <a:srgbClr val="212121"/>
                </a:solidFill>
                <a:effectLst/>
                <a:latin typeface="Arial" panose="020B0604020202020204" pitchFamily="34" charset="0"/>
              </a:rPr>
              <a:t>developmental neurobiology</a:t>
            </a:r>
            <a:r>
              <a:rPr lang="en-US" sz="2400" b="0" i="0" dirty="0">
                <a:solidFill>
                  <a:srgbClr val="212121"/>
                </a:solidFill>
                <a:effectLst/>
                <a:latin typeface="Arial" panose="020B0604020202020204" pitchFamily="34" charset="0"/>
              </a:rPr>
              <a:t>.</a:t>
            </a:r>
            <a:endParaRPr lang="en-CH" sz="2400" dirty="0">
              <a:latin typeface="Calibri" panose="020F0502020204030204" pitchFamily="34" charset="0"/>
              <a:cs typeface="Calibri" panose="020F0502020204030204" pitchFamily="34" charset="0"/>
            </a:endParaRPr>
          </a:p>
        </p:txBody>
      </p:sp>
      <p:sp>
        <p:nvSpPr>
          <p:cNvPr id="8" name="Slide Number Placeholder 7">
            <a:extLst>
              <a:ext uri="{FF2B5EF4-FFF2-40B4-BE49-F238E27FC236}">
                <a16:creationId xmlns:a16="http://schemas.microsoft.com/office/drawing/2014/main" id="{881B6BC2-3023-E949-AFB1-1C883863B1F3}"/>
              </a:ext>
            </a:extLst>
          </p:cNvPr>
          <p:cNvSpPr>
            <a:spLocks noGrp="1"/>
          </p:cNvSpPr>
          <p:nvPr>
            <p:ph type="sldNum" sz="quarter" idx="12"/>
          </p:nvPr>
        </p:nvSpPr>
        <p:spPr>
          <a:xfrm>
            <a:off x="11163816" y="6041362"/>
            <a:ext cx="683339" cy="365125"/>
          </a:xfrm>
        </p:spPr>
        <p:txBody>
          <a:bodyPr/>
          <a:lstStyle/>
          <a:p>
            <a:fld id="{D485A224-C8F8-924C-92B9-D7CED1938AD0}" type="slidenum">
              <a:rPr lang="en-CH" smtClean="0"/>
              <a:t>3</a:t>
            </a:fld>
            <a:endParaRPr lang="en-CH"/>
          </a:p>
        </p:txBody>
      </p:sp>
      <p:pic>
        <p:nvPicPr>
          <p:cNvPr id="4" name="Picture 3">
            <a:extLst>
              <a:ext uri="{FF2B5EF4-FFF2-40B4-BE49-F238E27FC236}">
                <a16:creationId xmlns:a16="http://schemas.microsoft.com/office/drawing/2014/main" id="{075F1D12-34EF-C76D-FD09-5EBF74FB72F6}"/>
              </a:ext>
            </a:extLst>
          </p:cNvPr>
          <p:cNvPicPr>
            <a:picLocks noChangeAspect="1"/>
          </p:cNvPicPr>
          <p:nvPr/>
        </p:nvPicPr>
        <p:blipFill>
          <a:blip r:embed="rId2"/>
          <a:stretch>
            <a:fillRect/>
          </a:stretch>
        </p:blipFill>
        <p:spPr>
          <a:xfrm>
            <a:off x="3742397" y="5242493"/>
            <a:ext cx="2595028" cy="1370958"/>
          </a:xfrm>
          <a:prstGeom prst="rect">
            <a:avLst/>
          </a:prstGeom>
        </p:spPr>
      </p:pic>
      <p:pic>
        <p:nvPicPr>
          <p:cNvPr id="1026" name="Picture 2">
            <a:extLst>
              <a:ext uri="{FF2B5EF4-FFF2-40B4-BE49-F238E27FC236}">
                <a16:creationId xmlns:a16="http://schemas.microsoft.com/office/drawing/2014/main" id="{BAA1C73C-C3E1-4653-23A0-996E2EE4D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428" y="1357784"/>
            <a:ext cx="2071216" cy="207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86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70D3-3A23-42A3-C526-5E09AAE99AF7}"/>
              </a:ext>
            </a:extLst>
          </p:cNvPr>
          <p:cNvSpPr>
            <a:spLocks noGrp="1"/>
          </p:cNvSpPr>
          <p:nvPr>
            <p:ph type="title"/>
          </p:nvPr>
        </p:nvSpPr>
        <p:spPr/>
        <p:txBody>
          <a:bodyPr/>
          <a:lstStyle/>
          <a:p>
            <a:r>
              <a:rPr lang="en-GB" dirty="0">
                <a:solidFill>
                  <a:schemeClr val="tx1"/>
                </a:solidFill>
                <a:latin typeface="Calibri" panose="020F0502020204030204" pitchFamily="34" charset="0"/>
                <a:cs typeface="Calibri" panose="020F0502020204030204" pitchFamily="34" charset="0"/>
              </a:rPr>
              <a:t>How we want to achieve it?</a:t>
            </a:r>
            <a:endParaRPr lang="en-CH"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A553DDD-2DA3-3A90-25EA-3A0E35F0E35F}"/>
              </a:ext>
            </a:extLst>
          </p:cNvPr>
          <p:cNvSpPr>
            <a:spLocks noGrp="1"/>
          </p:cNvSpPr>
          <p:nvPr>
            <p:ph idx="1"/>
          </p:nvPr>
        </p:nvSpPr>
        <p:spPr>
          <a:xfrm>
            <a:off x="677334" y="1820347"/>
            <a:ext cx="8596668" cy="4586140"/>
          </a:xfrm>
        </p:spPr>
        <p:txBody>
          <a:bodyPr>
            <a:normAutofit/>
          </a:bodyPr>
          <a:lstStyle/>
          <a:p>
            <a:pPr marL="0" indent="0">
              <a:buNone/>
            </a:pPr>
            <a:r>
              <a:rPr lang="en-US" sz="2400" b="0" i="1" u="sng" dirty="0">
                <a:solidFill>
                  <a:srgbClr val="212121"/>
                </a:solidFill>
                <a:effectLst/>
                <a:latin typeface="Arial" panose="020B0604020202020204" pitchFamily="34" charset="0"/>
              </a:rPr>
              <a:t>Atmosphere conductive to learning</a:t>
            </a:r>
            <a:r>
              <a:rPr lang="en-US" sz="2400" b="0" i="1" dirty="0">
                <a:solidFill>
                  <a:srgbClr val="212121"/>
                </a:solidFill>
                <a:effectLst/>
                <a:latin typeface="Arial" panose="020B0604020202020204" pitchFamily="34" charset="0"/>
              </a:rPr>
              <a:t>!</a:t>
            </a:r>
          </a:p>
          <a:p>
            <a:pPr marL="0" indent="0">
              <a:buNone/>
            </a:pPr>
            <a:endParaRPr lang="en-US" sz="2400" i="1" dirty="0">
              <a:solidFill>
                <a:srgbClr val="212121"/>
              </a:solidFill>
              <a:latin typeface="Arial" panose="020B0604020202020204" pitchFamily="34" charset="0"/>
            </a:endParaRPr>
          </a:p>
          <a:p>
            <a:pPr marL="0" indent="0">
              <a:buNone/>
            </a:pPr>
            <a:r>
              <a:rPr lang="en-US" sz="2400" b="0" i="1" dirty="0">
                <a:solidFill>
                  <a:srgbClr val="212121"/>
                </a:solidFill>
                <a:effectLst/>
                <a:latin typeface="Arial" panose="020B0604020202020204" pitchFamily="34" charset="0"/>
              </a:rPr>
              <a:t>Caring about your own and your collogues</a:t>
            </a:r>
            <a:br>
              <a:rPr lang="en-US" sz="2400" b="0" i="1" dirty="0">
                <a:solidFill>
                  <a:srgbClr val="212121"/>
                </a:solidFill>
                <a:effectLst/>
                <a:latin typeface="Arial" panose="020B0604020202020204" pitchFamily="34" charset="0"/>
              </a:rPr>
            </a:br>
            <a:r>
              <a:rPr lang="en-US" sz="2400" b="0" i="1" dirty="0">
                <a:solidFill>
                  <a:srgbClr val="212121"/>
                </a:solidFill>
                <a:effectLst/>
                <a:latin typeface="Arial" panose="020B0604020202020204" pitchFamily="34" charset="0"/>
              </a:rPr>
              <a:t>participation and learning.</a:t>
            </a:r>
          </a:p>
          <a:p>
            <a:pPr marL="0" indent="0">
              <a:buNone/>
            </a:pPr>
            <a:endParaRPr lang="en-US" sz="2400" i="1" dirty="0">
              <a:solidFill>
                <a:srgbClr val="212121"/>
              </a:solidFill>
              <a:latin typeface="Arial" panose="020B0604020202020204" pitchFamily="34" charset="0"/>
            </a:endParaRPr>
          </a:p>
          <a:p>
            <a:pPr marL="0" indent="0">
              <a:buNone/>
            </a:pPr>
            <a:r>
              <a:rPr lang="en-US" sz="2400" b="0" i="1" dirty="0">
                <a:solidFill>
                  <a:srgbClr val="212121"/>
                </a:solidFill>
                <a:effectLst/>
                <a:latin typeface="Arial" panose="020B0604020202020204" pitchFamily="34" charset="0"/>
              </a:rPr>
              <a:t>Honesty and transparency.</a:t>
            </a:r>
          </a:p>
          <a:p>
            <a:pPr marL="0" indent="0">
              <a:buNone/>
            </a:pPr>
            <a:endParaRPr lang="en-US" sz="2400" b="0" i="1" dirty="0">
              <a:solidFill>
                <a:srgbClr val="212121"/>
              </a:solidFill>
              <a:effectLst/>
              <a:latin typeface="Arial" panose="020B0604020202020204" pitchFamily="34" charset="0"/>
            </a:endParaRPr>
          </a:p>
          <a:p>
            <a:pPr marL="0" indent="0">
              <a:buNone/>
            </a:pPr>
            <a:r>
              <a:rPr lang="en-US" sz="2400" i="1" dirty="0">
                <a:solidFill>
                  <a:srgbClr val="212121"/>
                </a:solidFill>
                <a:latin typeface="Arial" panose="020B0604020202020204" pitchFamily="34" charset="0"/>
              </a:rPr>
              <a:t>Any problems or doubt better if communicated early.</a:t>
            </a:r>
            <a:br>
              <a:rPr lang="en-US" sz="2400" b="0" i="1" dirty="0">
                <a:solidFill>
                  <a:srgbClr val="212121"/>
                </a:solidFill>
                <a:effectLst/>
                <a:latin typeface="Arial" panose="020B0604020202020204" pitchFamily="34" charset="0"/>
              </a:rPr>
            </a:br>
            <a:br>
              <a:rPr lang="en-US" sz="2400" b="0" i="1" dirty="0">
                <a:solidFill>
                  <a:srgbClr val="212121"/>
                </a:solidFill>
                <a:effectLst/>
                <a:latin typeface="Arial" panose="020B0604020202020204" pitchFamily="34" charset="0"/>
              </a:rPr>
            </a:br>
            <a:endParaRPr lang="en-CH" sz="2400" i="1" dirty="0">
              <a:latin typeface="Calibri" panose="020F0502020204030204" pitchFamily="34" charset="0"/>
              <a:cs typeface="Calibri" panose="020F0502020204030204" pitchFamily="34" charset="0"/>
            </a:endParaRPr>
          </a:p>
        </p:txBody>
      </p:sp>
      <p:sp>
        <p:nvSpPr>
          <p:cNvPr id="8" name="Slide Number Placeholder 7">
            <a:extLst>
              <a:ext uri="{FF2B5EF4-FFF2-40B4-BE49-F238E27FC236}">
                <a16:creationId xmlns:a16="http://schemas.microsoft.com/office/drawing/2014/main" id="{881B6BC2-3023-E949-AFB1-1C883863B1F3}"/>
              </a:ext>
            </a:extLst>
          </p:cNvPr>
          <p:cNvSpPr>
            <a:spLocks noGrp="1"/>
          </p:cNvSpPr>
          <p:nvPr>
            <p:ph type="sldNum" sz="quarter" idx="12"/>
          </p:nvPr>
        </p:nvSpPr>
        <p:spPr>
          <a:xfrm>
            <a:off x="11163816" y="6041362"/>
            <a:ext cx="683339" cy="365125"/>
          </a:xfrm>
        </p:spPr>
        <p:txBody>
          <a:bodyPr/>
          <a:lstStyle/>
          <a:p>
            <a:fld id="{D485A224-C8F8-924C-92B9-D7CED1938AD0}" type="slidenum">
              <a:rPr lang="en-CH" smtClean="0"/>
              <a:t>4</a:t>
            </a:fld>
            <a:endParaRPr lang="en-CH"/>
          </a:p>
        </p:txBody>
      </p:sp>
    </p:spTree>
    <p:extLst>
      <p:ext uri="{BB962C8B-B14F-4D97-AF65-F5344CB8AC3E}">
        <p14:creationId xmlns:p14="http://schemas.microsoft.com/office/powerpoint/2010/main" val="94836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70D3-3A23-42A3-C526-5E09AAE99AF7}"/>
              </a:ext>
            </a:extLst>
          </p:cNvPr>
          <p:cNvSpPr>
            <a:spLocks noGrp="1"/>
          </p:cNvSpPr>
          <p:nvPr>
            <p:ph type="title"/>
          </p:nvPr>
        </p:nvSpPr>
        <p:spPr/>
        <p:txBody>
          <a:bodyPr/>
          <a:lstStyle/>
          <a:p>
            <a:r>
              <a:rPr lang="en-GB" dirty="0">
                <a:solidFill>
                  <a:schemeClr val="tx1"/>
                </a:solidFill>
                <a:latin typeface="Calibri" panose="020F0502020204030204" pitchFamily="34" charset="0"/>
                <a:cs typeface="Calibri" panose="020F0502020204030204" pitchFamily="34" charset="0"/>
              </a:rPr>
              <a:t>You will be able to…</a:t>
            </a:r>
            <a:endParaRPr lang="en-CH"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A553DDD-2DA3-3A90-25EA-3A0E35F0E35F}"/>
              </a:ext>
            </a:extLst>
          </p:cNvPr>
          <p:cNvSpPr>
            <a:spLocks noGrp="1"/>
          </p:cNvSpPr>
          <p:nvPr>
            <p:ph idx="1"/>
          </p:nvPr>
        </p:nvSpPr>
        <p:spPr>
          <a:xfrm>
            <a:off x="677334" y="1430820"/>
            <a:ext cx="10486482" cy="4793104"/>
          </a:xfrm>
        </p:spPr>
        <p:txBody>
          <a:bodyPr>
            <a:normAutofit fontScale="85000" lnSpcReduction="20000"/>
          </a:bodyPr>
          <a:lstStyle/>
          <a:p>
            <a:pPr marL="0" indent="0">
              <a:buNone/>
            </a:pPr>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Synthesize</a:t>
            </a:r>
            <a:r>
              <a:rPr lang="en-GB" sz="2400" dirty="0">
                <a:latin typeface="Calibri" panose="020F0502020204030204" pitchFamily="34" charset="0"/>
                <a:cs typeface="Calibri" panose="020F0502020204030204" pitchFamily="34" charset="0"/>
              </a:rPr>
              <a:t> a scientific paper’s narrative.</a:t>
            </a:r>
          </a:p>
          <a:p>
            <a:endParaRPr lang="en-GB" sz="2400" b="1"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Analyse</a:t>
            </a:r>
            <a:r>
              <a:rPr lang="en-GB" sz="2400" dirty="0">
                <a:latin typeface="Calibri" panose="020F0502020204030204" pitchFamily="34" charset="0"/>
                <a:cs typeface="Calibri" panose="020F0502020204030204" pitchFamily="34" charset="0"/>
              </a:rPr>
              <a:t> its results and methodological approach.</a:t>
            </a:r>
          </a:p>
          <a:p>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Evaluate</a:t>
            </a:r>
            <a:r>
              <a:rPr lang="en-GB" sz="2400" dirty="0">
                <a:latin typeface="Calibri" panose="020F0502020204030204" pitchFamily="34" charset="0"/>
                <a:cs typeface="Calibri" panose="020F0502020204030204" pitchFamily="34" charset="0"/>
              </a:rPr>
              <a:t> solidity of a papers’ </a:t>
            </a:r>
            <a:r>
              <a:rPr lang="en-GB" sz="2400" b="1" dirty="0">
                <a:latin typeface="Calibri" panose="020F0502020204030204" pitchFamily="34" charset="0"/>
                <a:cs typeface="Calibri" panose="020F0502020204030204" pitchFamily="34" charset="0"/>
              </a:rPr>
              <a:t>claims</a:t>
            </a:r>
            <a:r>
              <a:rPr lang="en-GB" sz="2400" dirty="0">
                <a:latin typeface="Calibri" panose="020F0502020204030204" pitchFamily="34" charset="0"/>
                <a:cs typeface="Calibri" panose="020F0502020204030204" pitchFamily="34" charset="0"/>
              </a:rPr>
              <a:t> with respect to the supporting </a:t>
            </a:r>
            <a:r>
              <a:rPr lang="en-GB" sz="2400" b="1" dirty="0">
                <a:latin typeface="Calibri" panose="020F0502020204030204" pitchFamily="34" charset="0"/>
                <a:cs typeface="Calibri" panose="020F0502020204030204" pitchFamily="34" charset="0"/>
              </a:rPr>
              <a:t>evidence</a:t>
            </a:r>
            <a:r>
              <a:rPr lang="en-GB" sz="2400" dirty="0">
                <a:latin typeface="Calibri" panose="020F0502020204030204" pitchFamily="34" charset="0"/>
                <a:cs typeface="Calibri" panose="020F0502020204030204" pitchFamily="34" charset="0"/>
              </a:rPr>
              <a:t>.</a:t>
            </a:r>
          </a:p>
          <a:p>
            <a:endParaRPr lang="en-GB" sz="2400" b="1"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Critique</a:t>
            </a:r>
            <a:r>
              <a:rPr lang="en-GB" sz="2400" dirty="0">
                <a:latin typeface="Calibri" panose="020F0502020204030204" pitchFamily="34" charset="0"/>
                <a:cs typeface="Calibri" panose="020F0502020204030204" pitchFamily="34" charset="0"/>
              </a:rPr>
              <a:t> its contributions in the context of neurodevelopment literature.</a:t>
            </a:r>
          </a:p>
          <a:p>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Express</a:t>
            </a:r>
            <a:r>
              <a:rPr lang="en-GB" sz="2400" dirty="0">
                <a:latin typeface="Calibri" panose="020F0502020204030204" pitchFamily="34" charset="0"/>
                <a:cs typeface="Calibri" panose="020F0502020204030204" pitchFamily="34" charset="0"/>
              </a:rPr>
              <a:t> this analysis in oral and written form.</a:t>
            </a:r>
          </a:p>
          <a:p>
            <a:pPr marL="0" indent="0">
              <a:buNone/>
            </a:pPr>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Extract</a:t>
            </a:r>
            <a:r>
              <a:rPr lang="en-GB" sz="2400" dirty="0">
                <a:latin typeface="Calibri" panose="020F0502020204030204" pitchFamily="34" charset="0"/>
                <a:cs typeface="Calibri" panose="020F0502020204030204" pitchFamily="34" charset="0"/>
              </a:rPr>
              <a:t> and elaborate information from a publication, to achieve an objective beyond the original scope of the work. </a:t>
            </a:r>
            <a:endParaRPr lang="en-CH" sz="2400" dirty="0">
              <a:latin typeface="Calibri" panose="020F0502020204030204" pitchFamily="34" charset="0"/>
              <a:cs typeface="Calibri" panose="020F0502020204030204" pitchFamily="34" charset="0"/>
            </a:endParaRPr>
          </a:p>
        </p:txBody>
      </p:sp>
      <p:sp>
        <p:nvSpPr>
          <p:cNvPr id="8" name="Slide Number Placeholder 7">
            <a:extLst>
              <a:ext uri="{FF2B5EF4-FFF2-40B4-BE49-F238E27FC236}">
                <a16:creationId xmlns:a16="http://schemas.microsoft.com/office/drawing/2014/main" id="{881B6BC2-3023-E949-AFB1-1C883863B1F3}"/>
              </a:ext>
            </a:extLst>
          </p:cNvPr>
          <p:cNvSpPr>
            <a:spLocks noGrp="1"/>
          </p:cNvSpPr>
          <p:nvPr>
            <p:ph type="sldNum" sz="quarter" idx="12"/>
          </p:nvPr>
        </p:nvSpPr>
        <p:spPr>
          <a:xfrm>
            <a:off x="11163816" y="6041362"/>
            <a:ext cx="683339" cy="365125"/>
          </a:xfrm>
        </p:spPr>
        <p:txBody>
          <a:bodyPr/>
          <a:lstStyle/>
          <a:p>
            <a:fld id="{D485A224-C8F8-924C-92B9-D7CED1938AD0}" type="slidenum">
              <a:rPr lang="en-CH" smtClean="0"/>
              <a:t>5</a:t>
            </a:fld>
            <a:endParaRPr lang="en-CH"/>
          </a:p>
        </p:txBody>
      </p:sp>
    </p:spTree>
    <p:extLst>
      <p:ext uri="{BB962C8B-B14F-4D97-AF65-F5344CB8AC3E}">
        <p14:creationId xmlns:p14="http://schemas.microsoft.com/office/powerpoint/2010/main" val="367536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5F98A-F53E-7F27-C041-0F2B8C6B7897}"/>
              </a:ext>
            </a:extLst>
          </p:cNvPr>
          <p:cNvSpPr>
            <a:spLocks noGrp="1"/>
          </p:cNvSpPr>
          <p:nvPr>
            <p:ph type="title"/>
          </p:nvPr>
        </p:nvSpPr>
        <p:spPr>
          <a:xfrm>
            <a:off x="1971979" y="185920"/>
            <a:ext cx="8596668" cy="1320800"/>
          </a:xfrm>
        </p:spPr>
        <p:txBody>
          <a:bodyPr/>
          <a:lstStyle/>
          <a:p>
            <a:r>
              <a:rPr lang="en-CH" dirty="0">
                <a:solidFill>
                  <a:schemeClr val="tx1"/>
                </a:solidFill>
                <a:latin typeface="Calibri" panose="020F0502020204030204" pitchFamily="34" charset="0"/>
                <a:cs typeface="Calibri" panose="020F0502020204030204" pitchFamily="34" charset="0"/>
              </a:rPr>
              <a:t>Course schedule </a:t>
            </a:r>
          </a:p>
        </p:txBody>
      </p:sp>
      <p:sp>
        <p:nvSpPr>
          <p:cNvPr id="3" name="Content Placeholder 2">
            <a:extLst>
              <a:ext uri="{FF2B5EF4-FFF2-40B4-BE49-F238E27FC236}">
                <a16:creationId xmlns:a16="http://schemas.microsoft.com/office/drawing/2014/main" id="{C4803D0D-AD42-6F9C-F503-0B032F6716A5}"/>
              </a:ext>
            </a:extLst>
          </p:cNvPr>
          <p:cNvSpPr>
            <a:spLocks noGrp="1"/>
          </p:cNvSpPr>
          <p:nvPr>
            <p:ph idx="1"/>
          </p:nvPr>
        </p:nvSpPr>
        <p:spPr>
          <a:xfrm>
            <a:off x="677334" y="1175323"/>
            <a:ext cx="8372073" cy="5231164"/>
          </a:xfrm>
        </p:spPr>
        <p:txBody>
          <a:bodyPr>
            <a:normAutofit fontScale="92500" lnSpcReduction="10000"/>
          </a:bodyPr>
          <a:lstStyle/>
          <a:p>
            <a:r>
              <a:rPr lang="en-US" sz="1800" b="1" dirty="0">
                <a:effectLst/>
                <a:latin typeface="Calibri" panose="020F0502020204030204" pitchFamily="34" charset="0"/>
              </a:rPr>
              <a:t>PART 1 </a:t>
            </a:r>
            <a:r>
              <a:rPr lang="en-US" sz="1800" dirty="0">
                <a:effectLst/>
                <a:latin typeface="Calibri" panose="020F0502020204030204" pitchFamily="34" charset="0"/>
              </a:rPr>
              <a:t>– Lecture-based learning</a:t>
            </a:r>
            <a:br>
              <a:rPr lang="en-US" sz="1800" dirty="0">
                <a:effectLst/>
                <a:latin typeface="Calibri" panose="020F0502020204030204" pitchFamily="34" charset="0"/>
              </a:rPr>
            </a:br>
            <a:r>
              <a:rPr lang="en-US" sz="1800" dirty="0">
                <a:effectLst/>
                <a:latin typeface="Calibri" panose="020F0502020204030204" pitchFamily="34" charset="0"/>
              </a:rPr>
              <a:t>Week 1 - Intro to the course + [Lecture 1] Critical paper reading</a:t>
            </a:r>
            <a:br>
              <a:rPr lang="en-US" sz="1800" dirty="0">
                <a:effectLst/>
                <a:latin typeface="Calibri" panose="020F0502020204030204" pitchFamily="34" charset="0"/>
              </a:rPr>
            </a:br>
            <a:r>
              <a:rPr lang="en-US" sz="1800" dirty="0">
                <a:effectLst/>
                <a:latin typeface="Calibri" panose="020F0502020204030204" pitchFamily="34" charset="0"/>
              </a:rPr>
              <a:t>Week 2 - [Lecture 2] Outline about neural development.					         Week 3 - [Lecture 3] Outline about scientific techniques and modeling human brain development. 													          Week 4 – Mock JC and Preliminary discussion about Mini-projects.</a:t>
            </a:r>
            <a:endParaRPr lang="en-US" dirty="0"/>
          </a:p>
          <a:p>
            <a:r>
              <a:rPr lang="en-US" sz="1800" b="1" dirty="0">
                <a:effectLst/>
                <a:latin typeface="Calibri" panose="020F0502020204030204" pitchFamily="34" charset="0"/>
              </a:rPr>
              <a:t>PART 2 </a:t>
            </a:r>
            <a:r>
              <a:rPr lang="en-US" sz="1800" dirty="0">
                <a:effectLst/>
                <a:latin typeface="Calibri" panose="020F0502020204030204" pitchFamily="34" charset="0"/>
              </a:rPr>
              <a:t>– Journal club-centered learning</a:t>
            </a:r>
            <a:br>
              <a:rPr lang="en-US" sz="1800" dirty="0">
                <a:effectLst/>
                <a:latin typeface="Calibri" panose="020F0502020204030204" pitchFamily="34" charset="0"/>
              </a:rPr>
            </a:br>
            <a:r>
              <a:rPr lang="en-US" sz="1800" dirty="0">
                <a:effectLst/>
                <a:latin typeface="Calibri" panose="020F0502020204030204" pitchFamily="34" charset="0"/>
              </a:rPr>
              <a:t>Week  4 - Papers 1-2 about </a:t>
            </a:r>
            <a:r>
              <a:rPr lang="en-US" sz="1800" i="1" dirty="0">
                <a:effectLst/>
                <a:latin typeface="Calibri" panose="020F0502020204030204" pitchFamily="34" charset="0"/>
              </a:rPr>
              <a:t>Patterning and Gene Regulation </a:t>
            </a:r>
            <a:br>
              <a:rPr lang="en-US" sz="1800" i="1" dirty="0">
                <a:effectLst/>
                <a:latin typeface="Calibri" panose="020F0502020204030204" pitchFamily="34" charset="0"/>
              </a:rPr>
            </a:br>
            <a:r>
              <a:rPr lang="en-US" sz="1800" dirty="0">
                <a:solidFill>
                  <a:schemeClr val="accent2"/>
                </a:solidFill>
                <a:effectLst/>
                <a:latin typeface="Calibri" panose="020F0502020204030204" pitchFamily="34" charset="0"/>
              </a:rPr>
              <a:t>Week  5 -</a:t>
            </a:r>
            <a:r>
              <a:rPr lang="en-US" sz="1800" dirty="0">
                <a:effectLst/>
                <a:latin typeface="Calibri" panose="020F0502020204030204" pitchFamily="34" charset="0"/>
              </a:rPr>
              <a:t> Papers 3-4 about </a:t>
            </a:r>
            <a:r>
              <a:rPr lang="en-US" sz="1800" i="1" dirty="0">
                <a:effectLst/>
                <a:latin typeface="Calibri" panose="020F0502020204030204" pitchFamily="34" charset="0"/>
              </a:rPr>
              <a:t>Patterning and Gene Regulation</a:t>
            </a:r>
            <a:br>
              <a:rPr lang="en-US" sz="1800" i="1" dirty="0">
                <a:effectLst/>
                <a:latin typeface="Calibri" panose="020F0502020204030204" pitchFamily="34" charset="0"/>
              </a:rPr>
            </a:br>
            <a:r>
              <a:rPr lang="en-US" sz="1800" dirty="0">
                <a:effectLst/>
                <a:latin typeface="Calibri" panose="020F0502020204030204" pitchFamily="34" charset="0"/>
              </a:rPr>
              <a:t>Week  6 - Papers 1-2 about </a:t>
            </a:r>
            <a:r>
              <a:rPr lang="en-US" sz="1800" i="1" dirty="0">
                <a:effectLst/>
                <a:latin typeface="Calibri" panose="020F0502020204030204" pitchFamily="34" charset="0"/>
              </a:rPr>
              <a:t>Neurogenesis and Lineages</a:t>
            </a:r>
            <a:br>
              <a:rPr lang="en-US" sz="1800" i="1" dirty="0">
                <a:effectLst/>
                <a:latin typeface="Calibri" panose="020F0502020204030204" pitchFamily="34" charset="0"/>
              </a:rPr>
            </a:br>
            <a:r>
              <a:rPr lang="en-US" sz="1800" dirty="0">
                <a:effectLst/>
                <a:latin typeface="Calibri" panose="020F0502020204030204" pitchFamily="34" charset="0"/>
              </a:rPr>
              <a:t>Week  6 - Papers 3-4 about </a:t>
            </a:r>
            <a:r>
              <a:rPr lang="en-US" sz="1800" i="1" dirty="0">
                <a:effectLst/>
                <a:latin typeface="Calibri" panose="020F0502020204030204" pitchFamily="34" charset="0"/>
              </a:rPr>
              <a:t>Neurogenesis and Lineages</a:t>
            </a:r>
            <a:br>
              <a:rPr lang="en-US" i="1" dirty="0"/>
            </a:br>
            <a:r>
              <a:rPr lang="en-US" sz="1800" dirty="0">
                <a:effectLst/>
                <a:latin typeface="Calibri" panose="020F0502020204030204" pitchFamily="34" charset="0"/>
              </a:rPr>
              <a:t>Week  7 - Papers 1-2 about </a:t>
            </a:r>
            <a:r>
              <a:rPr lang="en-US" sz="1800" i="1" dirty="0">
                <a:effectLst/>
                <a:latin typeface="Calibri" panose="020F0502020204030204" pitchFamily="34" charset="0"/>
              </a:rPr>
              <a:t>Migration and Synaptogenesis</a:t>
            </a:r>
            <a:br>
              <a:rPr lang="en-US" sz="1800" i="1" dirty="0">
                <a:effectLst/>
                <a:latin typeface="Calibri" panose="020F0502020204030204" pitchFamily="34" charset="0"/>
              </a:rPr>
            </a:br>
            <a:r>
              <a:rPr lang="en-US" sz="1800" dirty="0">
                <a:effectLst/>
                <a:latin typeface="Calibri" panose="020F0502020204030204" pitchFamily="34" charset="0"/>
              </a:rPr>
              <a:t>Week  8 - Papers 1-2 about </a:t>
            </a:r>
            <a:r>
              <a:rPr lang="en-US" sz="1800" i="1" dirty="0">
                <a:effectLst/>
                <a:latin typeface="Calibri" panose="020F0502020204030204" pitchFamily="34" charset="0"/>
              </a:rPr>
              <a:t>Single-cell analyses and computa</a:t>
            </a:r>
            <a:r>
              <a:rPr lang="en-US" i="1" dirty="0">
                <a:latin typeface="Calibri" panose="020F0502020204030204" pitchFamily="34" charset="0"/>
              </a:rPr>
              <a:t>ti</a:t>
            </a:r>
            <a:r>
              <a:rPr lang="en-US" sz="1800" i="1" dirty="0">
                <a:effectLst/>
                <a:latin typeface="Calibri" panose="020F0502020204030204" pitchFamily="34" charset="0"/>
              </a:rPr>
              <a:t>on</a:t>
            </a:r>
            <a:br>
              <a:rPr lang="en-US" sz="1800" i="1" dirty="0">
                <a:effectLst/>
                <a:latin typeface="Calibri" panose="020F0502020204030204" pitchFamily="34" charset="0"/>
              </a:rPr>
            </a:br>
            <a:r>
              <a:rPr lang="en-US" sz="1800" dirty="0">
                <a:effectLst/>
                <a:latin typeface="Calibri" panose="020F0502020204030204" pitchFamily="34" charset="0"/>
              </a:rPr>
              <a:t>Week  9 </a:t>
            </a:r>
            <a:r>
              <a:rPr lang="en-US" dirty="0">
                <a:latin typeface="Calibri" panose="020F0502020204030204" pitchFamily="34" charset="0"/>
              </a:rPr>
              <a:t>-</a:t>
            </a:r>
            <a:r>
              <a:rPr lang="en-US" sz="1800" dirty="0">
                <a:effectLst/>
                <a:latin typeface="Calibri" panose="020F0502020204030204" pitchFamily="34" charset="0"/>
              </a:rPr>
              <a:t> Papers 3-4 about </a:t>
            </a:r>
            <a:r>
              <a:rPr lang="en-US" sz="1800" i="1" dirty="0">
                <a:effectLst/>
                <a:latin typeface="Calibri" panose="020F0502020204030204" pitchFamily="34" charset="0"/>
              </a:rPr>
              <a:t>Single-cell analyses and computa</a:t>
            </a:r>
            <a:r>
              <a:rPr lang="en-US" i="1" dirty="0">
                <a:latin typeface="Calibri" panose="020F0502020204030204" pitchFamily="34" charset="0"/>
              </a:rPr>
              <a:t>ti</a:t>
            </a:r>
            <a:r>
              <a:rPr lang="en-US" sz="1800" i="1" dirty="0">
                <a:effectLst/>
                <a:latin typeface="Calibri" panose="020F0502020204030204" pitchFamily="34" charset="0"/>
              </a:rPr>
              <a:t>on</a:t>
            </a:r>
            <a:br>
              <a:rPr lang="en-US" sz="1800" i="1" dirty="0">
                <a:effectLst/>
                <a:latin typeface="Calibri" panose="020F0502020204030204" pitchFamily="34" charset="0"/>
              </a:rPr>
            </a:br>
            <a:r>
              <a:rPr lang="en-US" sz="1800" dirty="0">
                <a:effectLst/>
                <a:latin typeface="Calibri" panose="020F0502020204030204" pitchFamily="34" charset="0"/>
              </a:rPr>
              <a:t>Week 10 - Papers 1-2 about </a:t>
            </a:r>
            <a:r>
              <a:rPr lang="en-US" sz="1800" i="1" dirty="0">
                <a:effectLst/>
                <a:latin typeface="Calibri" panose="020F0502020204030204" pitchFamily="34" charset="0"/>
              </a:rPr>
              <a:t>Human development and in vitro models </a:t>
            </a:r>
            <a:endParaRPr lang="en-US" dirty="0"/>
          </a:p>
          <a:p>
            <a:r>
              <a:rPr lang="en-US" sz="1800" b="1" dirty="0">
                <a:effectLst/>
                <a:latin typeface="Calibri" panose="020F0502020204030204" pitchFamily="34" charset="0"/>
              </a:rPr>
              <a:t>PART </a:t>
            </a:r>
            <a:r>
              <a:rPr lang="en-US" sz="1800" dirty="0">
                <a:effectLst/>
                <a:latin typeface="Calibri" panose="020F0502020204030204" pitchFamily="34" charset="0"/>
              </a:rPr>
              <a:t>3 – Mini-projects-centered learning</a:t>
            </a:r>
            <a:br>
              <a:rPr lang="en-US" sz="1800" dirty="0">
                <a:effectLst/>
                <a:latin typeface="Calibri" panose="020F0502020204030204" pitchFamily="34" charset="0"/>
              </a:rPr>
            </a:br>
            <a:r>
              <a:rPr lang="en-US" sz="1800" dirty="0">
                <a:effectLst/>
                <a:latin typeface="Calibri" panose="020F0502020204030204" pitchFamily="34" charset="0"/>
              </a:rPr>
              <a:t>Week 11 – Preliminary discussion/orientation projects                                                      Week 12 – Outline presentation</a:t>
            </a:r>
            <a:br>
              <a:rPr lang="en-US" sz="1800" dirty="0">
                <a:effectLst/>
                <a:latin typeface="Calibri" panose="020F0502020204030204" pitchFamily="34" charset="0"/>
              </a:rPr>
            </a:br>
            <a:r>
              <a:rPr lang="en-US" sz="1800" dirty="0">
                <a:effectLst/>
                <a:latin typeface="Calibri" panose="020F0502020204030204" pitchFamily="34" charset="0"/>
              </a:rPr>
              <a:t>Week 13 - Regroup on </a:t>
            </a:r>
            <a:r>
              <a:rPr lang="en-US" sz="1800" dirty="0" err="1">
                <a:effectLst/>
                <a:latin typeface="Calibri" panose="020F0502020204030204" pitchFamily="34" charset="0"/>
              </a:rPr>
              <a:t>miniproject</a:t>
            </a:r>
            <a:r>
              <a:rPr lang="en-US" sz="1800" dirty="0">
                <a:effectLst/>
                <a:latin typeface="Calibri" panose="020F0502020204030204" pitchFamily="34" charset="0"/>
              </a:rPr>
              <a:t> 								                   Week 14 - Projects Presentations </a:t>
            </a:r>
            <a:endParaRPr lang="en-US" dirty="0"/>
          </a:p>
          <a:p>
            <a:endParaRPr lang="en-CH" dirty="0"/>
          </a:p>
        </p:txBody>
      </p:sp>
      <p:sp>
        <p:nvSpPr>
          <p:cNvPr id="8" name="Slide Number Placeholder 7">
            <a:extLst>
              <a:ext uri="{FF2B5EF4-FFF2-40B4-BE49-F238E27FC236}">
                <a16:creationId xmlns:a16="http://schemas.microsoft.com/office/drawing/2014/main" id="{33C1740B-7355-7C62-D69C-04DB6D10BFE5}"/>
              </a:ext>
            </a:extLst>
          </p:cNvPr>
          <p:cNvSpPr>
            <a:spLocks noGrp="1"/>
          </p:cNvSpPr>
          <p:nvPr>
            <p:ph type="sldNum" sz="quarter" idx="12"/>
          </p:nvPr>
        </p:nvSpPr>
        <p:spPr>
          <a:xfrm>
            <a:off x="11163816" y="6041362"/>
            <a:ext cx="683339" cy="365125"/>
          </a:xfrm>
        </p:spPr>
        <p:txBody>
          <a:bodyPr/>
          <a:lstStyle/>
          <a:p>
            <a:fld id="{D485A224-C8F8-924C-92B9-D7CED1938AD0}" type="slidenum">
              <a:rPr lang="en-CH" smtClean="0"/>
              <a:t>6</a:t>
            </a:fld>
            <a:endParaRPr lang="en-CH"/>
          </a:p>
        </p:txBody>
      </p:sp>
      <p:pic>
        <p:nvPicPr>
          <p:cNvPr id="4" name="Picture 3">
            <a:extLst>
              <a:ext uri="{FF2B5EF4-FFF2-40B4-BE49-F238E27FC236}">
                <a16:creationId xmlns:a16="http://schemas.microsoft.com/office/drawing/2014/main" id="{27F568BD-9CB4-9BA7-2281-B7535B90D61F}"/>
              </a:ext>
            </a:extLst>
          </p:cNvPr>
          <p:cNvPicPr>
            <a:picLocks noChangeAspect="1"/>
          </p:cNvPicPr>
          <p:nvPr/>
        </p:nvPicPr>
        <p:blipFill>
          <a:blip r:embed="rId3"/>
          <a:stretch>
            <a:fillRect/>
          </a:stretch>
        </p:blipFill>
        <p:spPr>
          <a:xfrm>
            <a:off x="677334" y="0"/>
            <a:ext cx="1238027" cy="1046996"/>
          </a:xfrm>
          <a:prstGeom prst="rect">
            <a:avLst/>
          </a:prstGeom>
        </p:spPr>
      </p:pic>
    </p:spTree>
    <p:extLst>
      <p:ext uri="{BB962C8B-B14F-4D97-AF65-F5344CB8AC3E}">
        <p14:creationId xmlns:p14="http://schemas.microsoft.com/office/powerpoint/2010/main" val="319570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1F79-03F4-7B8E-EB18-36BF7B47D4EA}"/>
              </a:ext>
            </a:extLst>
          </p:cNvPr>
          <p:cNvSpPr>
            <a:spLocks noGrp="1"/>
          </p:cNvSpPr>
          <p:nvPr>
            <p:ph type="title"/>
          </p:nvPr>
        </p:nvSpPr>
        <p:spPr/>
        <p:txBody>
          <a:bodyPr/>
          <a:lstStyle/>
          <a:p>
            <a:r>
              <a:rPr lang="en-US" b="1" dirty="0"/>
              <a:t>PART 2 – Journal Club</a:t>
            </a:r>
          </a:p>
        </p:txBody>
      </p:sp>
      <p:sp>
        <p:nvSpPr>
          <p:cNvPr id="3" name="Content Placeholder 2">
            <a:extLst>
              <a:ext uri="{FF2B5EF4-FFF2-40B4-BE49-F238E27FC236}">
                <a16:creationId xmlns:a16="http://schemas.microsoft.com/office/drawing/2014/main" id="{38BEC0FA-5EE5-1E64-101C-B3C825730228}"/>
              </a:ext>
            </a:extLst>
          </p:cNvPr>
          <p:cNvSpPr>
            <a:spLocks noGrp="1"/>
          </p:cNvSpPr>
          <p:nvPr>
            <p:ph idx="1"/>
          </p:nvPr>
        </p:nvSpPr>
        <p:spPr>
          <a:xfrm>
            <a:off x="677334" y="1997627"/>
            <a:ext cx="10060076" cy="3880773"/>
          </a:xfrm>
        </p:spPr>
        <p:txBody>
          <a:bodyPr>
            <a:normAutofit/>
          </a:bodyPr>
          <a:lstStyle/>
          <a:p>
            <a:r>
              <a:rPr lang="en-US" sz="2000" dirty="0"/>
              <a:t>Two groups will run a journal club on two papers (</a:t>
            </a:r>
            <a:r>
              <a:rPr lang="en-US" sz="2000" i="1" dirty="0">
                <a:solidFill>
                  <a:srgbClr val="941100"/>
                </a:solidFill>
              </a:rPr>
              <a:t>Full Guidelines on MOODLE</a:t>
            </a:r>
            <a:r>
              <a:rPr lang="en-US" sz="2000" dirty="0"/>
              <a:t>).</a:t>
            </a:r>
          </a:p>
          <a:p>
            <a:pPr marL="0" indent="0">
              <a:buNone/>
            </a:pPr>
            <a:endParaRPr lang="en-US" sz="2000" dirty="0"/>
          </a:p>
          <a:p>
            <a:r>
              <a:rPr lang="en-US" sz="2000" b="1" dirty="0"/>
              <a:t>Typical weekly Effort</a:t>
            </a:r>
            <a:r>
              <a:rPr lang="en-US" sz="2000" dirty="0"/>
              <a:t>:</a:t>
            </a:r>
            <a:br>
              <a:rPr lang="en-US" sz="2000" dirty="0"/>
            </a:br>
            <a:br>
              <a:rPr lang="en-US" sz="2000" dirty="0"/>
            </a:br>
            <a:r>
              <a:rPr lang="en-US" sz="2000" dirty="0"/>
              <a:t>       Detailed Read and Analysis of a research article.</a:t>
            </a:r>
            <a:br>
              <a:rPr lang="en-US" sz="2000" dirty="0"/>
            </a:br>
            <a:r>
              <a:rPr lang="en-US" sz="2000" dirty="0"/>
              <a:t>                                     +</a:t>
            </a:r>
            <a:br>
              <a:rPr lang="en-US" sz="2000" dirty="0"/>
            </a:br>
            <a:r>
              <a:rPr lang="en-US" sz="2000" dirty="0"/>
              <a:t>                  Prepare your JC contribution</a:t>
            </a:r>
            <a:br>
              <a:rPr lang="en-US" sz="2000" dirty="0"/>
            </a:br>
            <a:r>
              <a:rPr lang="en-US" sz="2000" dirty="0"/>
              <a:t>                                     +</a:t>
            </a:r>
            <a:br>
              <a:rPr lang="en-US" sz="2000" dirty="0"/>
            </a:br>
            <a:r>
              <a:rPr lang="en-US" sz="2000" dirty="0"/>
              <a:t>              Read the other group research article</a:t>
            </a:r>
            <a:br>
              <a:rPr lang="en-US" sz="2000" dirty="0"/>
            </a:br>
            <a:r>
              <a:rPr lang="en-US" sz="2000" dirty="0"/>
              <a:t>                  </a:t>
            </a:r>
          </a:p>
        </p:txBody>
      </p:sp>
      <p:sp>
        <p:nvSpPr>
          <p:cNvPr id="4" name="Slide Number Placeholder 3">
            <a:extLst>
              <a:ext uri="{FF2B5EF4-FFF2-40B4-BE49-F238E27FC236}">
                <a16:creationId xmlns:a16="http://schemas.microsoft.com/office/drawing/2014/main" id="{CA11AA8C-6CDC-C549-C609-BBE3525EC58D}"/>
              </a:ext>
            </a:extLst>
          </p:cNvPr>
          <p:cNvSpPr>
            <a:spLocks noGrp="1"/>
          </p:cNvSpPr>
          <p:nvPr>
            <p:ph type="sldNum" sz="quarter" idx="12"/>
          </p:nvPr>
        </p:nvSpPr>
        <p:spPr/>
        <p:txBody>
          <a:bodyPr/>
          <a:lstStyle/>
          <a:p>
            <a:fld id="{D485A224-C8F8-924C-92B9-D7CED1938AD0}" type="slidenum">
              <a:rPr lang="en-CH" smtClean="0"/>
              <a:pPr/>
              <a:t>7</a:t>
            </a:fld>
            <a:r>
              <a:rPr lang="en-CH"/>
              <a:t>.</a:t>
            </a:r>
            <a:endParaRPr lang="en-CH" dirty="0"/>
          </a:p>
        </p:txBody>
      </p:sp>
    </p:spTree>
    <p:extLst>
      <p:ext uri="{BB962C8B-B14F-4D97-AF65-F5344CB8AC3E}">
        <p14:creationId xmlns:p14="http://schemas.microsoft.com/office/powerpoint/2010/main" val="2753267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C040CB-FC80-092B-8B3A-035E72205D39}"/>
              </a:ext>
            </a:extLst>
          </p:cNvPr>
          <p:cNvSpPr>
            <a:spLocks noGrp="1"/>
          </p:cNvSpPr>
          <p:nvPr>
            <p:ph idx="1"/>
          </p:nvPr>
        </p:nvSpPr>
        <p:spPr>
          <a:xfrm>
            <a:off x="677334" y="1592494"/>
            <a:ext cx="9498761" cy="5117119"/>
          </a:xfrm>
        </p:spPr>
        <p:txBody>
          <a:bodyPr>
            <a:normAutofit fontScale="92500" lnSpcReduction="20000"/>
          </a:bodyPr>
          <a:lstStyle/>
          <a:p>
            <a:pPr algn="l">
              <a:buFont typeface="Arial" panose="020B0604020202020204" pitchFamily="34" charset="0"/>
              <a:buChar char="•"/>
            </a:pPr>
            <a:r>
              <a:rPr lang="en-GB" sz="2400" b="1" i="0" dirty="0">
                <a:solidFill>
                  <a:srgbClr val="1D2125"/>
                </a:solidFill>
                <a:effectLst/>
                <a:latin typeface="Calibri" panose="020F0502020204030204" pitchFamily="34" charset="0"/>
                <a:cs typeface="Calibri" panose="020F0502020204030204" pitchFamily="34" charset="0"/>
              </a:rPr>
              <a:t>Serial JC Discussion</a:t>
            </a:r>
            <a:br>
              <a:rPr lang="en-GB" sz="2400" b="1" dirty="0">
                <a:solidFill>
                  <a:srgbClr val="1D2125"/>
                </a:solidFill>
                <a:latin typeface="Calibri" panose="020F0502020204030204" pitchFamily="34" charset="0"/>
                <a:cs typeface="Calibri" panose="020F0502020204030204" pitchFamily="34" charset="0"/>
              </a:rPr>
            </a:br>
            <a:r>
              <a:rPr lang="en-GB" sz="2400" i="0" dirty="0">
                <a:solidFill>
                  <a:srgbClr val="1D2125"/>
                </a:solidFill>
                <a:effectLst/>
                <a:latin typeface="Calibri" panose="020F0502020204030204" pitchFamily="34" charset="0"/>
                <a:cs typeface="Calibri" panose="020F0502020204030204" pitchFamily="34" charset="0"/>
              </a:rPr>
              <a:t>Each class/session revolves around the critical evaluation of </a:t>
            </a:r>
            <a:r>
              <a:rPr lang="en-GB" sz="2400" i="0" u="sng" dirty="0">
                <a:solidFill>
                  <a:srgbClr val="1D2125"/>
                </a:solidFill>
                <a:effectLst/>
                <a:latin typeface="Calibri" panose="020F0502020204030204" pitchFamily="34" charset="0"/>
                <a:cs typeface="Calibri" panose="020F0502020204030204" pitchFamily="34" charset="0"/>
              </a:rPr>
              <a:t>two papers</a:t>
            </a:r>
            <a:r>
              <a:rPr lang="en-GB" sz="2400" i="0" dirty="0">
                <a:solidFill>
                  <a:srgbClr val="1D2125"/>
                </a:solidFill>
                <a:effectLst/>
                <a:latin typeface="Calibri" panose="020F0502020204030204" pitchFamily="34" charset="0"/>
                <a:cs typeface="Calibri" panose="020F0502020204030204" pitchFamily="34" charset="0"/>
              </a:rPr>
              <a:t> within one of the five topics the course revolves around.</a:t>
            </a:r>
            <a:br>
              <a:rPr lang="en-GB" sz="2400" i="0" dirty="0">
                <a:solidFill>
                  <a:srgbClr val="1D2125"/>
                </a:solidFill>
                <a:effectLst/>
                <a:latin typeface="Calibri" panose="020F0502020204030204" pitchFamily="34" charset="0"/>
                <a:cs typeface="Calibri" panose="020F0502020204030204" pitchFamily="34" charset="0"/>
              </a:rPr>
            </a:br>
            <a:r>
              <a:rPr lang="en-GB" sz="2400" i="0" dirty="0">
                <a:solidFill>
                  <a:srgbClr val="1D2125"/>
                </a:solidFill>
                <a:effectLst/>
                <a:latin typeface="Calibri" panose="020F0502020204030204" pitchFamily="34" charset="0"/>
                <a:cs typeface="Calibri" panose="020F0502020204030204" pitchFamily="34" charset="0"/>
              </a:rPr>
              <a:t>All participants are required to </a:t>
            </a:r>
            <a:r>
              <a:rPr lang="en-GB" sz="2400" i="0" u="sng" dirty="0">
                <a:solidFill>
                  <a:srgbClr val="1D2125"/>
                </a:solidFill>
                <a:effectLst/>
                <a:latin typeface="Calibri" panose="020F0502020204030204" pitchFamily="34" charset="0"/>
                <a:cs typeface="Calibri" panose="020F0502020204030204" pitchFamily="34" charset="0"/>
              </a:rPr>
              <a:t>read both</a:t>
            </a:r>
            <a:r>
              <a:rPr lang="en-GB" sz="2400" i="0" dirty="0">
                <a:solidFill>
                  <a:srgbClr val="1D2125"/>
                </a:solidFill>
                <a:effectLst/>
                <a:latin typeface="Calibri" panose="020F0502020204030204" pitchFamily="34" charset="0"/>
                <a:cs typeface="Calibri" panose="020F0502020204030204" pitchFamily="34" charset="0"/>
              </a:rPr>
              <a:t> papers in advance.</a:t>
            </a:r>
          </a:p>
          <a:p>
            <a:pPr algn="l">
              <a:buFont typeface="Arial" panose="020B0604020202020204" pitchFamily="34" charset="0"/>
              <a:buChar char="•"/>
            </a:pPr>
            <a:endParaRPr lang="en-GB" sz="2400" i="0" dirty="0">
              <a:solidFill>
                <a:srgbClr val="1D2125"/>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2400" b="1" dirty="0">
                <a:solidFill>
                  <a:srgbClr val="1D2125"/>
                </a:solidFill>
                <a:latin typeface="Calibri" panose="020F0502020204030204" pitchFamily="34" charset="0"/>
                <a:cs typeface="Calibri" panose="020F0502020204030204" pitchFamily="34" charset="0"/>
              </a:rPr>
              <a:t>Task</a:t>
            </a:r>
            <a:br>
              <a:rPr lang="en-GB" sz="2400" b="1" dirty="0">
                <a:solidFill>
                  <a:srgbClr val="1D2125"/>
                </a:solidFill>
                <a:latin typeface="Calibri" panose="020F0502020204030204" pitchFamily="34" charset="0"/>
                <a:cs typeface="Calibri" panose="020F0502020204030204" pitchFamily="34" charset="0"/>
              </a:rPr>
            </a:br>
            <a:r>
              <a:rPr lang="en-GB" sz="2400" i="0" dirty="0">
                <a:solidFill>
                  <a:srgbClr val="1D2125"/>
                </a:solidFill>
                <a:effectLst/>
                <a:latin typeface="Calibri" panose="020F0502020204030204" pitchFamily="34" charset="0"/>
                <a:cs typeface="Calibri" panose="020F0502020204030204" pitchFamily="34" charset="0"/>
              </a:rPr>
              <a:t>Two separate </a:t>
            </a:r>
            <a:r>
              <a:rPr lang="en-GB" sz="2400" i="0" u="sng" dirty="0">
                <a:solidFill>
                  <a:srgbClr val="1D2125"/>
                </a:solidFill>
                <a:effectLst/>
                <a:latin typeface="Calibri" panose="020F0502020204030204" pitchFamily="34" charset="0"/>
                <a:cs typeface="Calibri" panose="020F0502020204030204" pitchFamily="34" charset="0"/>
              </a:rPr>
              <a:t>groups</a:t>
            </a:r>
            <a:r>
              <a:rPr lang="en-GB" sz="2400" i="0" dirty="0">
                <a:solidFill>
                  <a:srgbClr val="1D2125"/>
                </a:solidFill>
                <a:effectLst/>
                <a:latin typeface="Calibri" panose="020F0502020204030204" pitchFamily="34" charset="0"/>
                <a:cs typeface="Calibri" panose="020F0502020204030204" pitchFamily="34" charset="0"/>
              </a:rPr>
              <a:t> are responsible for </a:t>
            </a:r>
            <a:r>
              <a:rPr lang="en-GB" sz="2400" i="0" u="sng" dirty="0">
                <a:solidFill>
                  <a:srgbClr val="1D2125"/>
                </a:solidFill>
                <a:effectLst/>
                <a:latin typeface="Calibri" panose="020F0502020204030204" pitchFamily="34" charset="0"/>
                <a:cs typeface="Calibri" panose="020F0502020204030204" pitchFamily="34" charset="0"/>
              </a:rPr>
              <a:t>evaluating one</a:t>
            </a:r>
            <a:r>
              <a:rPr lang="en-GB" sz="2400" i="0" dirty="0">
                <a:solidFill>
                  <a:srgbClr val="1D2125"/>
                </a:solidFill>
                <a:effectLst/>
                <a:latin typeface="Calibri" panose="020F0502020204030204" pitchFamily="34" charset="0"/>
                <a:cs typeface="Calibri" panose="020F0502020204030204" pitchFamily="34" charset="0"/>
              </a:rPr>
              <a:t> paper each, and are aware of their designated paper prior to the session.</a:t>
            </a:r>
            <a:br>
              <a:rPr lang="en-GB" sz="2400" i="0" dirty="0">
                <a:solidFill>
                  <a:srgbClr val="1D2125"/>
                </a:solidFill>
                <a:effectLst/>
                <a:latin typeface="Calibri" panose="020F0502020204030204" pitchFamily="34" charset="0"/>
                <a:cs typeface="Calibri" panose="020F0502020204030204" pitchFamily="34" charset="0"/>
              </a:rPr>
            </a:br>
            <a:r>
              <a:rPr lang="en-GB" sz="2400" i="0" dirty="0">
                <a:solidFill>
                  <a:srgbClr val="1D2125"/>
                </a:solidFill>
                <a:effectLst/>
                <a:latin typeface="Calibri" panose="020F0502020204030204" pitchFamily="34" charset="0"/>
                <a:cs typeface="Calibri" panose="020F0502020204030204" pitchFamily="34" charset="0"/>
              </a:rPr>
              <a:t>No group work is expected before we meet in class.</a:t>
            </a:r>
          </a:p>
          <a:p>
            <a:pPr marL="0" indent="0" algn="l">
              <a:buNone/>
            </a:pPr>
            <a:endParaRPr lang="en-GB" sz="2400" b="1" i="0" dirty="0">
              <a:solidFill>
                <a:srgbClr val="1D2125"/>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2400" b="1" i="0" dirty="0">
                <a:solidFill>
                  <a:srgbClr val="1D2125"/>
                </a:solidFill>
                <a:effectLst/>
                <a:latin typeface="Calibri" panose="020F0502020204030204" pitchFamily="34" charset="0"/>
                <a:cs typeface="Calibri" panose="020F0502020204030204" pitchFamily="34" charset="0"/>
              </a:rPr>
              <a:t>Reference Material</a:t>
            </a:r>
            <a:br>
              <a:rPr lang="en-GB" sz="2400" b="1" i="0" dirty="0">
                <a:solidFill>
                  <a:srgbClr val="1D2125"/>
                </a:solidFill>
                <a:effectLst/>
                <a:latin typeface="Calibri" panose="020F0502020204030204" pitchFamily="34" charset="0"/>
                <a:cs typeface="Calibri" panose="020F0502020204030204" pitchFamily="34" charset="0"/>
              </a:rPr>
            </a:br>
            <a:r>
              <a:rPr lang="en-GB" sz="2400" dirty="0">
                <a:solidFill>
                  <a:srgbClr val="1D2125"/>
                </a:solidFill>
                <a:latin typeface="Calibri" panose="020F0502020204030204" pitchFamily="34" charset="0"/>
                <a:cs typeface="Calibri" panose="020F0502020204030204" pitchFamily="34" charset="0"/>
              </a:rPr>
              <a:t>Other than the papers, f</a:t>
            </a:r>
            <a:r>
              <a:rPr lang="en-GB" sz="2400" i="0" dirty="0">
                <a:solidFill>
                  <a:srgbClr val="1D2125"/>
                </a:solidFill>
                <a:effectLst/>
                <a:latin typeface="Calibri" panose="020F0502020204030204" pitchFamily="34" charset="0"/>
                <a:cs typeface="Calibri" panose="020F0502020204030204" pitchFamily="34" charset="0"/>
              </a:rPr>
              <a:t>or each topic we provide </a:t>
            </a:r>
            <a:r>
              <a:rPr lang="en-GB" sz="2400" i="0" u="sng" dirty="0">
                <a:solidFill>
                  <a:srgbClr val="1D2125"/>
                </a:solidFill>
                <a:effectLst/>
                <a:latin typeface="Calibri" panose="020F0502020204030204" pitchFamily="34" charset="0"/>
                <a:cs typeface="Calibri" panose="020F0502020204030204" pitchFamily="34" charset="0"/>
              </a:rPr>
              <a:t>2-3 literature reviews </a:t>
            </a:r>
            <a:r>
              <a:rPr lang="en-GB" sz="2400" i="0" dirty="0">
                <a:solidFill>
                  <a:srgbClr val="1D2125"/>
                </a:solidFill>
                <a:effectLst/>
                <a:latin typeface="Calibri" panose="020F0502020204030204" pitchFamily="34" charset="0"/>
                <a:cs typeface="Calibri" panose="020F0502020204030204" pitchFamily="34" charset="0"/>
              </a:rPr>
              <a:t>reading </a:t>
            </a:r>
            <a:r>
              <a:rPr lang="en-GB" sz="2400" dirty="0">
                <a:solidFill>
                  <a:srgbClr val="1D2125"/>
                </a:solidFill>
                <a:latin typeface="Calibri" panose="020F0502020204030204" pitchFamily="34" charset="0"/>
                <a:cs typeface="Calibri" panose="020F0502020204030204" pitchFamily="34" charset="0"/>
              </a:rPr>
              <a:t>them is </a:t>
            </a:r>
            <a:r>
              <a:rPr lang="en-GB" sz="2400" u="sng" dirty="0">
                <a:solidFill>
                  <a:srgbClr val="1D2125"/>
                </a:solidFill>
                <a:latin typeface="Calibri" panose="020F0502020204030204" pitchFamily="34" charset="0"/>
                <a:cs typeface="Calibri" panose="020F0502020204030204" pitchFamily="34" charset="0"/>
              </a:rPr>
              <a:t>not assessed in any way </a:t>
            </a:r>
            <a:r>
              <a:rPr lang="en-GB" sz="2400" dirty="0">
                <a:solidFill>
                  <a:srgbClr val="1D2125"/>
                </a:solidFill>
                <a:latin typeface="Calibri" panose="020F0502020204030204" pitchFamily="34" charset="0"/>
                <a:cs typeface="Calibri" panose="020F0502020204030204" pitchFamily="34" charset="0"/>
              </a:rPr>
              <a:t>but are just suggested them to</a:t>
            </a:r>
            <a:r>
              <a:rPr lang="en-GB" sz="2400" i="0" dirty="0">
                <a:solidFill>
                  <a:srgbClr val="1D2125"/>
                </a:solidFill>
                <a:effectLst/>
                <a:latin typeface="Calibri" panose="020F0502020204030204" pitchFamily="34" charset="0"/>
                <a:cs typeface="Calibri" panose="020F0502020204030204" pitchFamily="34" charset="0"/>
              </a:rPr>
              <a:t> support your awareness of the field, </a:t>
            </a:r>
            <a:r>
              <a:rPr lang="en-GB" sz="2400" dirty="0">
                <a:solidFill>
                  <a:srgbClr val="1D2125"/>
                </a:solidFill>
                <a:latin typeface="Calibri" panose="020F0502020204030204" pitchFamily="34" charset="0"/>
                <a:cs typeface="Calibri" panose="020F0502020204030204" pitchFamily="34" charset="0"/>
              </a:rPr>
              <a:t>improve your </a:t>
            </a:r>
            <a:r>
              <a:rPr lang="en-GB" sz="2400" i="0" dirty="0">
                <a:solidFill>
                  <a:srgbClr val="1D2125"/>
                </a:solidFill>
                <a:effectLst/>
                <a:latin typeface="Calibri" panose="020F0502020204030204" pitchFamily="34" charset="0"/>
                <a:cs typeface="Calibri" panose="020F0502020204030204" pitchFamily="34" charset="0"/>
              </a:rPr>
              <a:t>understanding of the papers and enrich the JC discussion.</a:t>
            </a:r>
          </a:p>
        </p:txBody>
      </p:sp>
      <p:sp>
        <p:nvSpPr>
          <p:cNvPr id="10" name="Slide Number Placeholder 9">
            <a:extLst>
              <a:ext uri="{FF2B5EF4-FFF2-40B4-BE49-F238E27FC236}">
                <a16:creationId xmlns:a16="http://schemas.microsoft.com/office/drawing/2014/main" id="{5B32009E-7EAC-A0E9-8C56-6EE401B389BC}"/>
              </a:ext>
            </a:extLst>
          </p:cNvPr>
          <p:cNvSpPr>
            <a:spLocks noGrp="1"/>
          </p:cNvSpPr>
          <p:nvPr>
            <p:ph type="sldNum" sz="quarter" idx="12"/>
          </p:nvPr>
        </p:nvSpPr>
        <p:spPr>
          <a:xfrm>
            <a:off x="11163816" y="6041362"/>
            <a:ext cx="683339" cy="365125"/>
          </a:xfrm>
        </p:spPr>
        <p:txBody>
          <a:bodyPr/>
          <a:lstStyle/>
          <a:p>
            <a:fld id="{D485A224-C8F8-924C-92B9-D7CED1938AD0}" type="slidenum">
              <a:rPr lang="en-CH" smtClean="0"/>
              <a:t>8</a:t>
            </a:fld>
            <a:endParaRPr lang="en-CH"/>
          </a:p>
        </p:txBody>
      </p:sp>
      <p:sp>
        <p:nvSpPr>
          <p:cNvPr id="5" name="TextBox 4">
            <a:extLst>
              <a:ext uri="{FF2B5EF4-FFF2-40B4-BE49-F238E27FC236}">
                <a16:creationId xmlns:a16="http://schemas.microsoft.com/office/drawing/2014/main" id="{4D76DEE4-75E2-D228-21AA-9AFE8561FF79}"/>
              </a:ext>
            </a:extLst>
          </p:cNvPr>
          <p:cNvSpPr txBox="1"/>
          <p:nvPr/>
        </p:nvSpPr>
        <p:spPr>
          <a:xfrm>
            <a:off x="677334" y="310433"/>
            <a:ext cx="6102034" cy="369332"/>
          </a:xfrm>
          <a:prstGeom prst="rect">
            <a:avLst/>
          </a:prstGeom>
          <a:noFill/>
        </p:spPr>
        <p:txBody>
          <a:bodyPr wrap="square">
            <a:spAutoFit/>
          </a:bodyPr>
          <a:lstStyle/>
          <a:p>
            <a:r>
              <a:rPr lang="en-US" b="1" dirty="0"/>
              <a:t>Journal Club – Format and Guidelines</a:t>
            </a:r>
            <a:endParaRPr lang="en-US" dirty="0"/>
          </a:p>
        </p:txBody>
      </p:sp>
      <p:sp>
        <p:nvSpPr>
          <p:cNvPr id="7" name="Title 6">
            <a:extLst>
              <a:ext uri="{FF2B5EF4-FFF2-40B4-BE49-F238E27FC236}">
                <a16:creationId xmlns:a16="http://schemas.microsoft.com/office/drawing/2014/main" id="{49A3CF2B-088F-A54D-42C7-7F969EC35063}"/>
              </a:ext>
            </a:extLst>
          </p:cNvPr>
          <p:cNvSpPr>
            <a:spLocks noGrp="1"/>
          </p:cNvSpPr>
          <p:nvPr>
            <p:ph type="title"/>
          </p:nvPr>
        </p:nvSpPr>
        <p:spPr>
          <a:xfrm>
            <a:off x="677334" y="609600"/>
            <a:ext cx="8596668" cy="820848"/>
          </a:xfrm>
        </p:spPr>
        <p:txBody>
          <a:bodyPr/>
          <a:lstStyle/>
          <a:p>
            <a:r>
              <a:rPr lang="en-US" dirty="0"/>
              <a:t>Structure</a:t>
            </a:r>
          </a:p>
        </p:txBody>
      </p:sp>
    </p:spTree>
    <p:extLst>
      <p:ext uri="{BB962C8B-B14F-4D97-AF65-F5344CB8AC3E}">
        <p14:creationId xmlns:p14="http://schemas.microsoft.com/office/powerpoint/2010/main" val="192930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C040CB-FC80-092B-8B3A-035E72205D39}"/>
              </a:ext>
            </a:extLst>
          </p:cNvPr>
          <p:cNvSpPr>
            <a:spLocks noGrp="1"/>
          </p:cNvSpPr>
          <p:nvPr>
            <p:ph idx="1"/>
          </p:nvPr>
        </p:nvSpPr>
        <p:spPr>
          <a:xfrm>
            <a:off x="677334" y="1729616"/>
            <a:ext cx="9498761" cy="4676872"/>
          </a:xfrm>
        </p:spPr>
        <p:txBody>
          <a:bodyPr>
            <a:normAutofit lnSpcReduction="10000"/>
          </a:bodyPr>
          <a:lstStyle/>
          <a:p>
            <a:pPr algn="l">
              <a:buFont typeface="Arial" panose="020B0604020202020204" pitchFamily="34" charset="0"/>
              <a:buChar char="•"/>
            </a:pPr>
            <a:r>
              <a:rPr lang="en-GB" sz="2400" b="1" i="0" dirty="0">
                <a:solidFill>
                  <a:srgbClr val="1D2125"/>
                </a:solidFill>
                <a:effectLst/>
                <a:latin typeface="Calibri" panose="020F0502020204030204" pitchFamily="34" charset="0"/>
                <a:cs typeface="Calibri" panose="020F0502020204030204" pitchFamily="34" charset="0"/>
              </a:rPr>
              <a:t>Presenter (x1)</a:t>
            </a:r>
            <a:br>
              <a:rPr lang="en-GB" sz="2400" b="1" i="0" dirty="0">
                <a:solidFill>
                  <a:srgbClr val="1D2125"/>
                </a:solidFill>
                <a:effectLst/>
                <a:latin typeface="Calibri" panose="020F0502020204030204" pitchFamily="34" charset="0"/>
                <a:cs typeface="Calibri" panose="020F0502020204030204" pitchFamily="34" charset="0"/>
              </a:rPr>
            </a:br>
            <a:r>
              <a:rPr lang="en-GB" sz="2400" i="0" dirty="0">
                <a:solidFill>
                  <a:srgbClr val="1D2125"/>
                </a:solidFill>
                <a:effectLst/>
                <a:latin typeface="Calibri" panose="020F0502020204030204" pitchFamily="34" charset="0"/>
                <a:cs typeface="Calibri" panose="020F0502020204030204" pitchFamily="34" charset="0"/>
              </a:rPr>
              <a:t>Initiates the session with a PowerPoint presentation, summarizing key points and sparking discussion.</a:t>
            </a:r>
            <a:br>
              <a:rPr lang="en-GB" sz="2400" i="0" dirty="0">
                <a:solidFill>
                  <a:srgbClr val="1D2125"/>
                </a:solidFill>
                <a:effectLst/>
                <a:latin typeface="Calibri" panose="020F0502020204030204" pitchFamily="34" charset="0"/>
                <a:cs typeface="Calibri" panose="020F0502020204030204" pitchFamily="34" charset="0"/>
              </a:rPr>
            </a:br>
            <a:endParaRPr lang="en-GB" sz="2400" i="0" dirty="0">
              <a:solidFill>
                <a:srgbClr val="1D2125"/>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2400" b="1" i="0" dirty="0">
                <a:solidFill>
                  <a:srgbClr val="1D2125"/>
                </a:solidFill>
                <a:effectLst/>
                <a:latin typeface="Calibri" panose="020F0502020204030204" pitchFamily="34" charset="0"/>
                <a:cs typeface="Calibri" panose="020F0502020204030204" pitchFamily="34" charset="0"/>
              </a:rPr>
              <a:t>Moderator (x1)</a:t>
            </a:r>
            <a:br>
              <a:rPr lang="en-GB" sz="2400" b="1" i="0" dirty="0">
                <a:solidFill>
                  <a:srgbClr val="1D2125"/>
                </a:solidFill>
                <a:effectLst/>
                <a:latin typeface="Calibri" panose="020F0502020204030204" pitchFamily="34" charset="0"/>
                <a:cs typeface="Calibri" panose="020F0502020204030204" pitchFamily="34" charset="0"/>
              </a:rPr>
            </a:br>
            <a:r>
              <a:rPr lang="en-GB" sz="2400" i="0" dirty="0">
                <a:solidFill>
                  <a:srgbClr val="1D2125"/>
                </a:solidFill>
                <a:effectLst/>
                <a:latin typeface="Calibri" panose="020F0502020204030204" pitchFamily="34" charset="0"/>
                <a:cs typeface="Calibri" panose="020F0502020204030204" pitchFamily="34" charset="0"/>
              </a:rPr>
              <a:t>Ensures that the 30-minute discussion flows smoothly and that all Discussants contribute. Concludes with a 2-minute wrap-up summarizing the session's major takeaways.</a:t>
            </a:r>
            <a:br>
              <a:rPr lang="en-GB" sz="2400" i="0" dirty="0">
                <a:solidFill>
                  <a:srgbClr val="1D2125"/>
                </a:solidFill>
                <a:effectLst/>
                <a:latin typeface="Calibri" panose="020F0502020204030204" pitchFamily="34" charset="0"/>
                <a:cs typeface="Calibri" panose="020F0502020204030204" pitchFamily="34" charset="0"/>
              </a:rPr>
            </a:br>
            <a:endParaRPr lang="en-GB" sz="2400" i="0" dirty="0">
              <a:solidFill>
                <a:srgbClr val="1D2125"/>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2400" b="1" i="0" dirty="0">
                <a:solidFill>
                  <a:srgbClr val="1D2125"/>
                </a:solidFill>
                <a:effectLst/>
                <a:latin typeface="Calibri" panose="020F0502020204030204" pitchFamily="34" charset="0"/>
                <a:cs typeface="Calibri" panose="020F0502020204030204" pitchFamily="34" charset="0"/>
              </a:rPr>
              <a:t>Discussants (others)</a:t>
            </a:r>
            <a:br>
              <a:rPr lang="en-GB" sz="2400" b="1" i="0" dirty="0">
                <a:solidFill>
                  <a:srgbClr val="1D2125"/>
                </a:solidFill>
                <a:effectLst/>
                <a:latin typeface="Calibri" panose="020F0502020204030204" pitchFamily="34" charset="0"/>
                <a:cs typeface="Calibri" panose="020F0502020204030204" pitchFamily="34" charset="0"/>
              </a:rPr>
            </a:br>
            <a:r>
              <a:rPr lang="en-GB" sz="2400" i="0" dirty="0">
                <a:solidFill>
                  <a:srgbClr val="1D2125"/>
                </a:solidFill>
                <a:effectLst/>
                <a:latin typeface="Calibri" panose="020F0502020204030204" pitchFamily="34" charset="0"/>
                <a:cs typeface="Calibri" panose="020F0502020204030204" pitchFamily="34" charset="0"/>
              </a:rPr>
              <a:t>Six members actively contribute to the discussion, supported by their prepared analyses and questions</a:t>
            </a:r>
            <a:r>
              <a:rPr lang="en-GB" sz="2400" b="1" i="0" dirty="0">
                <a:solidFill>
                  <a:srgbClr val="1D2125"/>
                </a:solidFill>
                <a:effectLst/>
                <a:latin typeface="Calibri" panose="020F0502020204030204" pitchFamily="34" charset="0"/>
                <a:cs typeface="Calibri" panose="020F0502020204030204" pitchFamily="34" charset="0"/>
              </a:rPr>
              <a:t>.</a:t>
            </a:r>
          </a:p>
        </p:txBody>
      </p:sp>
      <p:sp>
        <p:nvSpPr>
          <p:cNvPr id="10" name="Slide Number Placeholder 9">
            <a:extLst>
              <a:ext uri="{FF2B5EF4-FFF2-40B4-BE49-F238E27FC236}">
                <a16:creationId xmlns:a16="http://schemas.microsoft.com/office/drawing/2014/main" id="{5B32009E-7EAC-A0E9-8C56-6EE401B389BC}"/>
              </a:ext>
            </a:extLst>
          </p:cNvPr>
          <p:cNvSpPr>
            <a:spLocks noGrp="1"/>
          </p:cNvSpPr>
          <p:nvPr>
            <p:ph type="sldNum" sz="quarter" idx="12"/>
          </p:nvPr>
        </p:nvSpPr>
        <p:spPr>
          <a:xfrm>
            <a:off x="11163816" y="6041362"/>
            <a:ext cx="683339" cy="365125"/>
          </a:xfrm>
        </p:spPr>
        <p:txBody>
          <a:bodyPr/>
          <a:lstStyle/>
          <a:p>
            <a:fld id="{D485A224-C8F8-924C-92B9-D7CED1938AD0}" type="slidenum">
              <a:rPr lang="en-CH" smtClean="0"/>
              <a:t>9</a:t>
            </a:fld>
            <a:endParaRPr lang="en-CH"/>
          </a:p>
        </p:txBody>
      </p:sp>
      <p:sp>
        <p:nvSpPr>
          <p:cNvPr id="5" name="TextBox 4">
            <a:extLst>
              <a:ext uri="{FF2B5EF4-FFF2-40B4-BE49-F238E27FC236}">
                <a16:creationId xmlns:a16="http://schemas.microsoft.com/office/drawing/2014/main" id="{4D76DEE4-75E2-D228-21AA-9AFE8561FF79}"/>
              </a:ext>
            </a:extLst>
          </p:cNvPr>
          <p:cNvSpPr txBox="1"/>
          <p:nvPr/>
        </p:nvSpPr>
        <p:spPr>
          <a:xfrm>
            <a:off x="677334" y="310433"/>
            <a:ext cx="6102034" cy="369332"/>
          </a:xfrm>
          <a:prstGeom prst="rect">
            <a:avLst/>
          </a:prstGeom>
          <a:noFill/>
        </p:spPr>
        <p:txBody>
          <a:bodyPr wrap="square">
            <a:spAutoFit/>
          </a:bodyPr>
          <a:lstStyle/>
          <a:p>
            <a:r>
              <a:rPr lang="en-US" b="1" dirty="0"/>
              <a:t>Journal Club – Format and Guidelines</a:t>
            </a:r>
            <a:endParaRPr lang="en-US" dirty="0"/>
          </a:p>
        </p:txBody>
      </p:sp>
      <p:sp>
        <p:nvSpPr>
          <p:cNvPr id="7" name="Title 6">
            <a:extLst>
              <a:ext uri="{FF2B5EF4-FFF2-40B4-BE49-F238E27FC236}">
                <a16:creationId xmlns:a16="http://schemas.microsoft.com/office/drawing/2014/main" id="{49A3CF2B-088F-A54D-42C7-7F969EC35063}"/>
              </a:ext>
            </a:extLst>
          </p:cNvPr>
          <p:cNvSpPr>
            <a:spLocks noGrp="1"/>
          </p:cNvSpPr>
          <p:nvPr>
            <p:ph type="title"/>
          </p:nvPr>
        </p:nvSpPr>
        <p:spPr>
          <a:xfrm>
            <a:off x="677334" y="609600"/>
            <a:ext cx="8596668" cy="820848"/>
          </a:xfrm>
        </p:spPr>
        <p:txBody>
          <a:bodyPr>
            <a:normAutofit/>
          </a:bodyPr>
          <a:lstStyle/>
          <a:p>
            <a:r>
              <a:rPr lang="en-US" dirty="0"/>
              <a:t>Roles within each group</a:t>
            </a:r>
          </a:p>
        </p:txBody>
      </p:sp>
    </p:spTree>
    <p:extLst>
      <p:ext uri="{BB962C8B-B14F-4D97-AF65-F5344CB8AC3E}">
        <p14:creationId xmlns:p14="http://schemas.microsoft.com/office/powerpoint/2010/main" val="3968502089"/>
      </p:ext>
    </p:extLst>
  </p:cSld>
  <p:clrMapOvr>
    <a:masterClrMapping/>
  </p:clrMapOvr>
</p:sld>
</file>

<file path=ppt/theme/theme1.xml><?xml version="1.0" encoding="utf-8"?>
<a:theme xmlns:a="http://schemas.openxmlformats.org/drawingml/2006/main" name="Facet">
  <a:themeElements>
    <a:clrScheme name="Custom 1">
      <a:dk1>
        <a:srgbClr val="000000"/>
      </a:dk1>
      <a:lt1>
        <a:srgbClr val="FFFFFF"/>
      </a:lt1>
      <a:dk2>
        <a:srgbClr val="696464"/>
      </a:dk2>
      <a:lt2>
        <a:srgbClr val="E9E5DC"/>
      </a:lt2>
      <a:accent1>
        <a:srgbClr val="9411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{3BFBBC51-37D2-1D43-9318-78A5C290B7BB}tf10001060_mac</Template>
  <TotalTime>3494</TotalTime>
  <Words>1776</Words>
  <Application>Microsoft Macintosh PowerPoint</Application>
  <PresentationFormat>Widescreen</PresentationFormat>
  <Paragraphs>145</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Helvetica Neue</vt:lpstr>
      <vt:lpstr>Montserrat</vt:lpstr>
      <vt:lpstr>Symbol</vt:lpstr>
      <vt:lpstr>Trebuchet MS</vt:lpstr>
      <vt:lpstr>Wingdings 3</vt:lpstr>
      <vt:lpstr>Facet</vt:lpstr>
      <vt:lpstr>PowerPoint Presentation</vt:lpstr>
      <vt:lpstr>PowerPoint Presentation</vt:lpstr>
      <vt:lpstr>What is our goal?</vt:lpstr>
      <vt:lpstr>How we want to achieve it?</vt:lpstr>
      <vt:lpstr>You will be able to…</vt:lpstr>
      <vt:lpstr>Course schedule </vt:lpstr>
      <vt:lpstr>PART 2 – Journal Club</vt:lpstr>
      <vt:lpstr>Structure</vt:lpstr>
      <vt:lpstr>Roles within each group</vt:lpstr>
      <vt:lpstr>Timing and Flow</vt:lpstr>
      <vt:lpstr>Preparation</vt:lpstr>
      <vt:lpstr>Evaluation Criteria for Journal Clubs   </vt:lpstr>
      <vt:lpstr>Evaluation Criteria for Journal Clubs </vt:lpstr>
      <vt:lpstr>Evaluation Criteria for Journal Clubs </vt:lpstr>
      <vt:lpstr>Written Reports</vt:lpstr>
      <vt:lpstr>Written Reports</vt:lpstr>
      <vt:lpstr>Written Reports</vt:lpstr>
      <vt:lpstr>PART 3 (more info will follow)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Valente Alessandro</dc:creator>
  <cp:lastModifiedBy>Alessandro Valente</cp:lastModifiedBy>
  <cp:revision>34</cp:revision>
  <dcterms:created xsi:type="dcterms:W3CDTF">2023-09-15T16:11:17Z</dcterms:created>
  <dcterms:modified xsi:type="dcterms:W3CDTF">2024-09-10T14:50:20Z</dcterms:modified>
</cp:coreProperties>
</file>